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74" r:id="rId3"/>
    <p:sldId id="27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4" d="100"/>
          <a:sy n="94" d="100"/>
        </p:scale>
        <p:origin x="-211"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B1F718-7352-4C91-8AC7-BF3F6C4F06D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77A821E4-1E0E-488B-B76B-01F8E3441242}">
      <dgm:prSet phldrT="[Текст]" custT="1"/>
      <dgm:spPr>
        <a:solidFill>
          <a:schemeClr val="accent2">
            <a:lumMod val="20000"/>
            <a:lumOff val="80000"/>
          </a:schemeClr>
        </a:solidFill>
      </dgm:spPr>
      <dgm:t>
        <a:bodyPr/>
        <a:lstStyle/>
        <a:p>
          <a:r>
            <a:rPr lang="ru-RU" sz="1600" b="1" dirty="0" err="1" smtClean="0">
              <a:solidFill>
                <a:schemeClr val="tx1"/>
              </a:solidFill>
              <a:latin typeface="Times New Roman" panose="02020603050405020304" pitchFamily="18" charset="0"/>
              <a:cs typeface="Times New Roman" panose="02020603050405020304" pitchFamily="18" charset="0"/>
            </a:rPr>
            <a:t>Новаторлық</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қызметі</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Әрбір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өзінің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мақсатына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жету</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кәсіпкерлікті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ұйымдастырудың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жаңа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формаларын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жаңа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технологияларды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қолдануға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мүдделі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болады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Бұл</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қызмет</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өнімнің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бәсекеге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қабілеттілігін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және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сапасы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туралы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мәселелерді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шешеді</a:t>
          </a:r>
          <a:endParaRPr lang="ru-RU" sz="1600" dirty="0">
            <a:solidFill>
              <a:schemeClr val="tx1"/>
            </a:solidFill>
            <a:latin typeface="Times New Roman" panose="02020603050405020304" pitchFamily="18" charset="0"/>
            <a:cs typeface="Times New Roman" panose="02020603050405020304" pitchFamily="18" charset="0"/>
          </a:endParaRPr>
        </a:p>
      </dgm:t>
    </dgm:pt>
    <dgm:pt modelId="{E5208FCD-99DE-4FAB-91D6-DAD968A412DE}" type="parTrans" cxnId="{F8B1F656-844B-4E42-AFB3-CD2FACCDAAB2}">
      <dgm:prSet/>
      <dgm:spPr/>
      <dgm:t>
        <a:bodyPr/>
        <a:lstStyle/>
        <a:p>
          <a:endParaRPr lang="ru-RU"/>
        </a:p>
      </dgm:t>
    </dgm:pt>
    <dgm:pt modelId="{AC620EAB-927B-47B4-BB09-68C04605BC5D}" type="sibTrans" cxnId="{F8B1F656-844B-4E42-AFB3-CD2FACCDAAB2}">
      <dgm:prSet/>
      <dgm:spPr/>
      <dgm:t>
        <a:bodyPr/>
        <a:lstStyle/>
        <a:p>
          <a:endParaRPr lang="ru-RU"/>
        </a:p>
      </dgm:t>
    </dgm:pt>
    <dgm:pt modelId="{EB99700C-0425-4825-A99D-DD11CFA54DE1}">
      <dgm:prSet custT="1"/>
      <dgm:spPr>
        <a:solidFill>
          <a:schemeClr val="accent2">
            <a:lumMod val="20000"/>
            <a:lumOff val="80000"/>
          </a:schemeClr>
        </a:solidFill>
      </dgm:spPr>
      <dgm:t>
        <a:bodyPr/>
        <a:lstStyle/>
        <a:p>
          <a:r>
            <a:rPr lang="ru-RU" sz="1600" b="1" dirty="0" err="1" smtClean="0">
              <a:solidFill>
                <a:schemeClr val="tx1"/>
              </a:solidFill>
              <a:latin typeface="Times New Roman" panose="02020603050405020304" pitchFamily="18" charset="0"/>
              <a:cs typeface="Times New Roman" panose="02020603050405020304" pitchFamily="18" charset="0"/>
            </a:rPr>
            <a:t>Ұйымдастыру</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қызметі</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Әрбір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минималды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шығын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жұмсау</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және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максималды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a:t>
          </a:r>
          <a:r>
            <a:rPr lang="ru-RU" sz="1600" dirty="0" smtClean="0">
              <a:solidFill>
                <a:schemeClr val="tx1"/>
              </a:solidFill>
              <a:latin typeface="Times New Roman" panose="02020603050405020304" pitchFamily="18" charset="0"/>
              <a:cs typeface="Times New Roman" panose="02020603050405020304" pitchFamily="18" charset="0"/>
            </a:rPr>
            <a:t> табу </a:t>
          </a:r>
          <a:r>
            <a:rPr lang="ru-RU" sz="1600" dirty="0" err="1" smtClean="0">
              <a:solidFill>
                <a:schemeClr val="tx1"/>
              </a:solidFill>
              <a:latin typeface="Times New Roman" panose="02020603050405020304" pitchFamily="18" charset="0"/>
              <a:cs typeface="Times New Roman" panose="02020603050405020304" pitchFamily="18" charset="0"/>
            </a:rPr>
            <a:t>мақсатымен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ең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тиімді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өндірісті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таңдайды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Өндірісті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ұйымдастыру</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кезінде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еңбек</a:t>
          </a:r>
          <a:r>
            <a:rPr lang="ru-RU" sz="1600" dirty="0" smtClean="0">
              <a:solidFill>
                <a:schemeClr val="tx1"/>
              </a:solidFill>
              <a:latin typeface="Times New Roman" panose="02020603050405020304" pitchFamily="18" charset="0"/>
              <a:cs typeface="Times New Roman" panose="02020603050405020304" pitchFamily="18" charset="0"/>
            </a:rPr>
            <a:t>, капитал </a:t>
          </a:r>
          <a:r>
            <a:rPr lang="ru-RU" sz="1600" dirty="0" err="1" smtClean="0">
              <a:solidFill>
                <a:schemeClr val="tx1"/>
              </a:solidFill>
              <a:latin typeface="Times New Roman" panose="02020603050405020304" pitchFamily="18" charset="0"/>
              <a:cs typeface="Times New Roman" panose="02020603050405020304" pitchFamily="18" charset="0"/>
            </a:rPr>
            <a:t>ресурстарын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бір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үдеріске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біріктіреді</a:t>
          </a:r>
          <a:r>
            <a:rPr lang="ru-RU" sz="1600" dirty="0" smtClean="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dgm:t>
    </dgm:pt>
    <dgm:pt modelId="{8AEA420D-DCAA-4C97-9974-91FABBF9BAF5}" type="parTrans" cxnId="{CA2886CF-D8C6-45F9-9954-3B00E9E222C5}">
      <dgm:prSet/>
      <dgm:spPr/>
      <dgm:t>
        <a:bodyPr/>
        <a:lstStyle/>
        <a:p>
          <a:endParaRPr lang="ru-RU"/>
        </a:p>
      </dgm:t>
    </dgm:pt>
    <dgm:pt modelId="{9B8E97AF-BD89-46D8-B5F1-5A95C96AFBC7}" type="sibTrans" cxnId="{CA2886CF-D8C6-45F9-9954-3B00E9E222C5}">
      <dgm:prSet/>
      <dgm:spPr/>
      <dgm:t>
        <a:bodyPr/>
        <a:lstStyle/>
        <a:p>
          <a:endParaRPr lang="ru-RU"/>
        </a:p>
      </dgm:t>
    </dgm:pt>
    <dgm:pt modelId="{DEB342CD-3174-45CC-BE05-03C8F1D27483}">
      <dgm:prSet custT="1"/>
      <dgm:spPr>
        <a:solidFill>
          <a:schemeClr val="accent2">
            <a:lumMod val="20000"/>
            <a:lumOff val="80000"/>
          </a:schemeClr>
        </a:solidFill>
      </dgm:spPr>
      <dgm:t>
        <a:bodyPr/>
        <a:lstStyle/>
        <a:p>
          <a:r>
            <a:rPr lang="ru-RU" sz="1600" b="1" dirty="0" err="1" smtClean="0">
              <a:solidFill>
                <a:schemeClr val="tx1"/>
              </a:solidFill>
              <a:latin typeface="Times New Roman" panose="02020603050405020304" pitchFamily="18" charset="0"/>
              <a:cs typeface="Times New Roman" panose="02020603050405020304" pitchFamily="18" charset="0"/>
            </a:rPr>
            <a:t>Тәуекелге</a:t>
          </a:r>
          <a:r>
            <a:rPr lang="ru-RU" sz="1600" b="1" dirty="0" smtClean="0">
              <a:solidFill>
                <a:schemeClr val="tx1"/>
              </a:solidFill>
              <a:latin typeface="Times New Roman" panose="02020603050405020304" pitchFamily="18" charset="0"/>
              <a:cs typeface="Times New Roman" panose="02020603050405020304" pitchFamily="18" charset="0"/>
            </a:rPr>
            <a:t> бару </a:t>
          </a:r>
          <a:r>
            <a:rPr lang="ru-RU" sz="1600" b="1" dirty="0" err="1" smtClean="0">
              <a:solidFill>
                <a:schemeClr val="tx1"/>
              </a:solidFill>
              <a:latin typeface="Times New Roman" panose="02020603050405020304" pitchFamily="18" charset="0"/>
              <a:cs typeface="Times New Roman" panose="02020603050405020304" pitchFamily="18" charset="0"/>
            </a:rPr>
            <a:t>қызметі</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Әрбір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тәуекелге</a:t>
          </a:r>
          <a:r>
            <a:rPr lang="ru-RU" sz="1600" dirty="0" smtClean="0">
              <a:solidFill>
                <a:schemeClr val="tx1"/>
              </a:solidFill>
              <a:latin typeface="Times New Roman" panose="02020603050405020304" pitchFamily="18" charset="0"/>
              <a:cs typeface="Times New Roman" panose="02020603050405020304" pitchFamily="18" charset="0"/>
            </a:rPr>
            <a:t> бару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істелетін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істің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айқындылығын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талдап</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қорытындысында</a:t>
          </a:r>
          <a:r>
            <a:rPr lang="ru-RU" sz="1600" dirty="0" smtClean="0">
              <a:solidFill>
                <a:schemeClr val="tx1"/>
              </a:solidFill>
              <a:latin typeface="Times New Roman" panose="02020603050405020304" pitchFamily="18" charset="0"/>
              <a:cs typeface="Times New Roman" panose="02020603050405020304" pitchFamily="18" charset="0"/>
            </a:rPr>
            <a:t> не </a:t>
          </a:r>
          <a:r>
            <a:rPr lang="ru-RU" sz="1600" dirty="0" err="1" smtClean="0">
              <a:solidFill>
                <a:schemeClr val="tx1"/>
              </a:solidFill>
              <a:latin typeface="Times New Roman" panose="02020603050405020304" pitchFamily="18" charset="0"/>
              <a:cs typeface="Times New Roman" panose="02020603050405020304" pitchFamily="18" charset="0"/>
            </a:rPr>
            <a:t>болатынын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білген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жөн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тек </a:t>
          </a:r>
          <a:r>
            <a:rPr lang="ru-RU" sz="1600" dirty="0" err="1" smtClean="0">
              <a:solidFill>
                <a:schemeClr val="tx1"/>
              </a:solidFill>
              <a:latin typeface="Times New Roman" panose="02020603050405020304" pitchFamily="18" charset="0"/>
              <a:cs typeface="Times New Roman" panose="02020603050405020304" pitchFamily="18" charset="0"/>
            </a:rPr>
            <a:t>қана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өз</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уақыты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еңбегін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іс</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қабілеттілігін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тәуекелге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салмайды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сонымен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бірге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өндіріске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кеткен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өзінің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серіктестіктерінің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немесе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акционерлерінің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қаржыларын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тәуекелге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салады</a:t>
          </a:r>
          <a:r>
            <a:rPr lang="ru-RU" sz="1600" dirty="0" smtClean="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dgm:t>
    </dgm:pt>
    <dgm:pt modelId="{8A4BC3A8-A536-4A36-9059-A1AB7AF4C199}" type="parTrans" cxnId="{BB8320F3-4777-4F25-8172-0173FBB9B164}">
      <dgm:prSet/>
      <dgm:spPr/>
      <dgm:t>
        <a:bodyPr/>
        <a:lstStyle/>
        <a:p>
          <a:endParaRPr lang="ru-RU"/>
        </a:p>
      </dgm:t>
    </dgm:pt>
    <dgm:pt modelId="{3F77DD01-AAF5-43D8-BE90-3B9A5DF69037}" type="sibTrans" cxnId="{BB8320F3-4777-4F25-8172-0173FBB9B164}">
      <dgm:prSet/>
      <dgm:spPr/>
      <dgm:t>
        <a:bodyPr/>
        <a:lstStyle/>
        <a:p>
          <a:endParaRPr lang="ru-RU"/>
        </a:p>
      </dgm:t>
    </dgm:pt>
    <dgm:pt modelId="{0387E1CC-E6A1-4B44-B7A8-6ACFEBE12746}">
      <dgm:prSet phldrT="[Текст]" custT="1"/>
      <dgm:spPr>
        <a:solidFill>
          <a:schemeClr val="accent2">
            <a:lumMod val="20000"/>
            <a:lumOff val="80000"/>
          </a:schemeClr>
        </a:solidFill>
      </dgm:spPr>
      <dgm:t>
        <a:bodyPr/>
        <a:lstStyle/>
        <a:p>
          <a:r>
            <a:rPr lang="ru-RU" sz="1600" b="1" dirty="0" err="1" smtClean="0">
              <a:solidFill>
                <a:schemeClr val="tx1"/>
              </a:solidFill>
              <a:latin typeface="Times New Roman" panose="02020603050405020304" pitchFamily="18" charset="0"/>
              <a:cs typeface="Times New Roman" panose="02020603050405020304" pitchFamily="18" charset="0"/>
            </a:rPr>
            <a:t>Басқару</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қызметі</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Әрбір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кәсіпкер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шаруашылықты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жүргізуде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негізгі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шешімдерді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қабылдау</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инициативасын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өз</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жауапкершілігіне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алады</a:t>
          </a:r>
          <a:r>
            <a:rPr lang="ru-RU" sz="1600" dirty="0" smtClean="0">
              <a:solidFill>
                <a:schemeClr val="tx1"/>
              </a:solidFill>
              <a:latin typeface="Times New Roman" panose="02020603050405020304" pitchFamily="18" charset="0"/>
              <a:cs typeface="Times New Roman" panose="02020603050405020304" pitchFamily="18" charset="0"/>
            </a:rPr>
            <a:t>: кадр </a:t>
          </a:r>
          <a:r>
            <a:rPr lang="ru-RU" sz="1600" dirty="0" err="1" smtClean="0">
              <a:solidFill>
                <a:schemeClr val="tx1"/>
              </a:solidFill>
              <a:latin typeface="Times New Roman" panose="02020603050405020304" pitchFamily="18" charset="0"/>
              <a:cs typeface="Times New Roman" panose="02020603050405020304" pitchFamily="18" charset="0"/>
            </a:rPr>
            <a:t>мәселесі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өнімді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сатып</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өткізу</a:t>
          </a:r>
          <a:r>
            <a:rPr lang="ru-RU" sz="1600" dirty="0" smtClean="0">
              <a:solidFill>
                <a:schemeClr val="tx1"/>
              </a:solidFill>
              <a:latin typeface="Times New Roman" panose="02020603050405020304" pitchFamily="18" charset="0"/>
              <a:cs typeface="Times New Roman" panose="02020603050405020304" pitchFamily="18" charset="0"/>
            </a:rPr>
            <a:t>, банк </a:t>
          </a:r>
          <a:r>
            <a:rPr lang="ru-RU" sz="1600" dirty="0" err="1" smtClean="0">
              <a:solidFill>
                <a:schemeClr val="tx1"/>
              </a:solidFill>
              <a:latin typeface="Times New Roman" panose="02020603050405020304" pitchFamily="18" charset="0"/>
              <a:cs typeface="Times New Roman" panose="02020603050405020304" pitchFamily="18" charset="0"/>
            </a:rPr>
            <a:t>жүйесімен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байланысты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мәселелерді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шешеді</a:t>
          </a:r>
          <a:r>
            <a:rPr lang="ru-RU" sz="1600" dirty="0" smtClean="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dgm:t>
    </dgm:pt>
    <dgm:pt modelId="{A921EDB2-9DCE-4673-86FC-A96E2FCFC04E}" type="sibTrans" cxnId="{3FCBF4CA-186C-47BA-9B59-AFB8A4A7302B}">
      <dgm:prSet/>
      <dgm:spPr/>
      <dgm:t>
        <a:bodyPr/>
        <a:lstStyle/>
        <a:p>
          <a:endParaRPr lang="ru-RU"/>
        </a:p>
      </dgm:t>
    </dgm:pt>
    <dgm:pt modelId="{41B69C4A-4EAB-4B60-98F8-84B84854A168}" type="parTrans" cxnId="{3FCBF4CA-186C-47BA-9B59-AFB8A4A7302B}">
      <dgm:prSet/>
      <dgm:spPr/>
      <dgm:t>
        <a:bodyPr/>
        <a:lstStyle/>
        <a:p>
          <a:endParaRPr lang="ru-RU"/>
        </a:p>
      </dgm:t>
    </dgm:pt>
    <dgm:pt modelId="{93F4508C-D57F-4FB8-BCC7-40B323A02701}" type="pres">
      <dgm:prSet presAssocID="{43B1F718-7352-4C91-8AC7-BF3F6C4F06DC}" presName="Name0" presStyleCnt="0">
        <dgm:presLayoutVars>
          <dgm:chMax val="7"/>
          <dgm:chPref val="7"/>
          <dgm:dir/>
        </dgm:presLayoutVars>
      </dgm:prSet>
      <dgm:spPr/>
      <dgm:t>
        <a:bodyPr/>
        <a:lstStyle/>
        <a:p>
          <a:endParaRPr lang="ru-RU"/>
        </a:p>
      </dgm:t>
    </dgm:pt>
    <dgm:pt modelId="{E4DEB209-0646-492E-AE5C-EA3722F7431F}" type="pres">
      <dgm:prSet presAssocID="{43B1F718-7352-4C91-8AC7-BF3F6C4F06DC}" presName="Name1" presStyleCnt="0"/>
      <dgm:spPr/>
    </dgm:pt>
    <dgm:pt modelId="{7CF035B2-9647-4CD8-A19E-72A8222E42BB}" type="pres">
      <dgm:prSet presAssocID="{43B1F718-7352-4C91-8AC7-BF3F6C4F06DC}" presName="cycle" presStyleCnt="0"/>
      <dgm:spPr/>
    </dgm:pt>
    <dgm:pt modelId="{A91963C2-CA65-4ADD-924D-2E3D198FB4EB}" type="pres">
      <dgm:prSet presAssocID="{43B1F718-7352-4C91-8AC7-BF3F6C4F06DC}" presName="srcNode" presStyleLbl="node1" presStyleIdx="0" presStyleCnt="4"/>
      <dgm:spPr/>
    </dgm:pt>
    <dgm:pt modelId="{6281A698-1A16-4FB8-A8EA-BF97D495191A}" type="pres">
      <dgm:prSet presAssocID="{43B1F718-7352-4C91-8AC7-BF3F6C4F06DC}" presName="conn" presStyleLbl="parChTrans1D2" presStyleIdx="0" presStyleCnt="1"/>
      <dgm:spPr/>
      <dgm:t>
        <a:bodyPr/>
        <a:lstStyle/>
        <a:p>
          <a:endParaRPr lang="ru-RU"/>
        </a:p>
      </dgm:t>
    </dgm:pt>
    <dgm:pt modelId="{5CC6B723-904D-4C39-B071-BFCB38010E25}" type="pres">
      <dgm:prSet presAssocID="{43B1F718-7352-4C91-8AC7-BF3F6C4F06DC}" presName="extraNode" presStyleLbl="node1" presStyleIdx="0" presStyleCnt="4"/>
      <dgm:spPr/>
    </dgm:pt>
    <dgm:pt modelId="{1468DDE7-3E12-4781-9670-FCE98423AEEF}" type="pres">
      <dgm:prSet presAssocID="{43B1F718-7352-4C91-8AC7-BF3F6C4F06DC}" presName="dstNode" presStyleLbl="node1" presStyleIdx="0" presStyleCnt="4"/>
      <dgm:spPr/>
    </dgm:pt>
    <dgm:pt modelId="{6DE3A5CC-2CB5-4EC2-AF94-53477164474D}" type="pres">
      <dgm:prSet presAssocID="{77A821E4-1E0E-488B-B76B-01F8E3441242}" presName="text_1" presStyleLbl="node1" presStyleIdx="0" presStyleCnt="4">
        <dgm:presLayoutVars>
          <dgm:bulletEnabled val="1"/>
        </dgm:presLayoutVars>
      </dgm:prSet>
      <dgm:spPr/>
      <dgm:t>
        <a:bodyPr/>
        <a:lstStyle/>
        <a:p>
          <a:endParaRPr lang="ru-RU"/>
        </a:p>
      </dgm:t>
    </dgm:pt>
    <dgm:pt modelId="{51807686-E0C8-44AE-B9A9-38E83E6FB949}" type="pres">
      <dgm:prSet presAssocID="{77A821E4-1E0E-488B-B76B-01F8E3441242}" presName="accent_1" presStyleCnt="0"/>
      <dgm:spPr/>
    </dgm:pt>
    <dgm:pt modelId="{3EA23B9A-B93E-4E9A-9041-DEC0B53E9FDE}" type="pres">
      <dgm:prSet presAssocID="{77A821E4-1E0E-488B-B76B-01F8E3441242}" presName="accentRepeatNode" presStyleLbl="solidFgAcc1" presStyleIdx="0" presStyleCnt="4"/>
      <dgm:spPr/>
    </dgm:pt>
    <dgm:pt modelId="{F0C7BD72-0894-4A2A-A573-4EF0FAFD3836}" type="pres">
      <dgm:prSet presAssocID="{EB99700C-0425-4825-A99D-DD11CFA54DE1}" presName="text_2" presStyleLbl="node1" presStyleIdx="1" presStyleCnt="4">
        <dgm:presLayoutVars>
          <dgm:bulletEnabled val="1"/>
        </dgm:presLayoutVars>
      </dgm:prSet>
      <dgm:spPr/>
      <dgm:t>
        <a:bodyPr/>
        <a:lstStyle/>
        <a:p>
          <a:endParaRPr lang="ru-RU"/>
        </a:p>
      </dgm:t>
    </dgm:pt>
    <dgm:pt modelId="{4BB71CE9-4ECD-4CB3-86B6-9BAA7424056C}" type="pres">
      <dgm:prSet presAssocID="{EB99700C-0425-4825-A99D-DD11CFA54DE1}" presName="accent_2" presStyleCnt="0"/>
      <dgm:spPr/>
    </dgm:pt>
    <dgm:pt modelId="{C605056D-1FD9-4E1B-9129-F0176A55ABC4}" type="pres">
      <dgm:prSet presAssocID="{EB99700C-0425-4825-A99D-DD11CFA54DE1}" presName="accentRepeatNode" presStyleLbl="solidFgAcc1" presStyleIdx="1" presStyleCnt="4"/>
      <dgm:spPr/>
    </dgm:pt>
    <dgm:pt modelId="{5C6F1414-375C-412E-9DA4-CE02374935FE}" type="pres">
      <dgm:prSet presAssocID="{0387E1CC-E6A1-4B44-B7A8-6ACFEBE12746}" presName="text_3" presStyleLbl="node1" presStyleIdx="2" presStyleCnt="4">
        <dgm:presLayoutVars>
          <dgm:bulletEnabled val="1"/>
        </dgm:presLayoutVars>
      </dgm:prSet>
      <dgm:spPr/>
      <dgm:t>
        <a:bodyPr/>
        <a:lstStyle/>
        <a:p>
          <a:endParaRPr lang="ru-RU"/>
        </a:p>
      </dgm:t>
    </dgm:pt>
    <dgm:pt modelId="{B63790E0-5D90-4F31-A97F-D524CA8A6449}" type="pres">
      <dgm:prSet presAssocID="{0387E1CC-E6A1-4B44-B7A8-6ACFEBE12746}" presName="accent_3" presStyleCnt="0"/>
      <dgm:spPr/>
    </dgm:pt>
    <dgm:pt modelId="{1024F068-CC9A-49E1-922B-62CCF30AD44F}" type="pres">
      <dgm:prSet presAssocID="{0387E1CC-E6A1-4B44-B7A8-6ACFEBE12746}" presName="accentRepeatNode" presStyleLbl="solidFgAcc1" presStyleIdx="2" presStyleCnt="4"/>
      <dgm:spPr/>
    </dgm:pt>
    <dgm:pt modelId="{6A311732-BDA6-44B8-BC4A-DBFE6137243D}" type="pres">
      <dgm:prSet presAssocID="{DEB342CD-3174-45CC-BE05-03C8F1D27483}" presName="text_4" presStyleLbl="node1" presStyleIdx="3" presStyleCnt="4">
        <dgm:presLayoutVars>
          <dgm:bulletEnabled val="1"/>
        </dgm:presLayoutVars>
      </dgm:prSet>
      <dgm:spPr/>
      <dgm:t>
        <a:bodyPr/>
        <a:lstStyle/>
        <a:p>
          <a:endParaRPr lang="ru-RU"/>
        </a:p>
      </dgm:t>
    </dgm:pt>
    <dgm:pt modelId="{09041354-66AC-437F-97A3-8CA2F1143C8F}" type="pres">
      <dgm:prSet presAssocID="{DEB342CD-3174-45CC-BE05-03C8F1D27483}" presName="accent_4" presStyleCnt="0"/>
      <dgm:spPr/>
    </dgm:pt>
    <dgm:pt modelId="{8215E2AB-33FD-4609-BD2B-FF556A51F689}" type="pres">
      <dgm:prSet presAssocID="{DEB342CD-3174-45CC-BE05-03C8F1D27483}" presName="accentRepeatNode" presStyleLbl="solidFgAcc1" presStyleIdx="3" presStyleCnt="4"/>
      <dgm:spPr/>
    </dgm:pt>
  </dgm:ptLst>
  <dgm:cxnLst>
    <dgm:cxn modelId="{D7FB3E43-29CF-4E10-9E4E-9A177105613D}" type="presOf" srcId="{AC620EAB-927B-47B4-BB09-68C04605BC5D}" destId="{6281A698-1A16-4FB8-A8EA-BF97D495191A}" srcOrd="0" destOrd="0" presId="urn:microsoft.com/office/officeart/2008/layout/VerticalCurvedList"/>
    <dgm:cxn modelId="{10F5593C-9AC9-4687-9226-36EB91D6895A}" type="presOf" srcId="{77A821E4-1E0E-488B-B76B-01F8E3441242}" destId="{6DE3A5CC-2CB5-4EC2-AF94-53477164474D}" srcOrd="0" destOrd="0" presId="urn:microsoft.com/office/officeart/2008/layout/VerticalCurvedList"/>
    <dgm:cxn modelId="{299AA692-62A3-4162-B384-A5D58EC2F484}" type="presOf" srcId="{43B1F718-7352-4C91-8AC7-BF3F6C4F06DC}" destId="{93F4508C-D57F-4FB8-BCC7-40B323A02701}" srcOrd="0" destOrd="0" presId="urn:microsoft.com/office/officeart/2008/layout/VerticalCurvedList"/>
    <dgm:cxn modelId="{3FCBF4CA-186C-47BA-9B59-AFB8A4A7302B}" srcId="{43B1F718-7352-4C91-8AC7-BF3F6C4F06DC}" destId="{0387E1CC-E6A1-4B44-B7A8-6ACFEBE12746}" srcOrd="2" destOrd="0" parTransId="{41B69C4A-4EAB-4B60-98F8-84B84854A168}" sibTransId="{A921EDB2-9DCE-4673-86FC-A96E2FCFC04E}"/>
    <dgm:cxn modelId="{BB8320F3-4777-4F25-8172-0173FBB9B164}" srcId="{43B1F718-7352-4C91-8AC7-BF3F6C4F06DC}" destId="{DEB342CD-3174-45CC-BE05-03C8F1D27483}" srcOrd="3" destOrd="0" parTransId="{8A4BC3A8-A536-4A36-9059-A1AB7AF4C199}" sibTransId="{3F77DD01-AAF5-43D8-BE90-3B9A5DF69037}"/>
    <dgm:cxn modelId="{CA2886CF-D8C6-45F9-9954-3B00E9E222C5}" srcId="{43B1F718-7352-4C91-8AC7-BF3F6C4F06DC}" destId="{EB99700C-0425-4825-A99D-DD11CFA54DE1}" srcOrd="1" destOrd="0" parTransId="{8AEA420D-DCAA-4C97-9974-91FABBF9BAF5}" sibTransId="{9B8E97AF-BD89-46D8-B5F1-5A95C96AFBC7}"/>
    <dgm:cxn modelId="{0F5D7591-627C-4C19-B53D-2989AC238F57}" type="presOf" srcId="{0387E1CC-E6A1-4B44-B7A8-6ACFEBE12746}" destId="{5C6F1414-375C-412E-9DA4-CE02374935FE}" srcOrd="0" destOrd="0" presId="urn:microsoft.com/office/officeart/2008/layout/VerticalCurvedList"/>
    <dgm:cxn modelId="{1015335E-6199-4CDC-A024-3E3E5F74C528}" type="presOf" srcId="{DEB342CD-3174-45CC-BE05-03C8F1D27483}" destId="{6A311732-BDA6-44B8-BC4A-DBFE6137243D}" srcOrd="0" destOrd="0" presId="urn:microsoft.com/office/officeart/2008/layout/VerticalCurvedList"/>
    <dgm:cxn modelId="{F8B1F656-844B-4E42-AFB3-CD2FACCDAAB2}" srcId="{43B1F718-7352-4C91-8AC7-BF3F6C4F06DC}" destId="{77A821E4-1E0E-488B-B76B-01F8E3441242}" srcOrd="0" destOrd="0" parTransId="{E5208FCD-99DE-4FAB-91D6-DAD968A412DE}" sibTransId="{AC620EAB-927B-47B4-BB09-68C04605BC5D}"/>
    <dgm:cxn modelId="{793CC480-DAB9-4893-923C-1D763C950038}" type="presOf" srcId="{EB99700C-0425-4825-A99D-DD11CFA54DE1}" destId="{F0C7BD72-0894-4A2A-A573-4EF0FAFD3836}" srcOrd="0" destOrd="0" presId="urn:microsoft.com/office/officeart/2008/layout/VerticalCurvedList"/>
    <dgm:cxn modelId="{541AABD2-2DF4-4305-9C32-1581D631FBB1}" type="presParOf" srcId="{93F4508C-D57F-4FB8-BCC7-40B323A02701}" destId="{E4DEB209-0646-492E-AE5C-EA3722F7431F}" srcOrd="0" destOrd="0" presId="urn:microsoft.com/office/officeart/2008/layout/VerticalCurvedList"/>
    <dgm:cxn modelId="{F16CB6BD-BD91-45B4-ABFE-8B19A0F3A16B}" type="presParOf" srcId="{E4DEB209-0646-492E-AE5C-EA3722F7431F}" destId="{7CF035B2-9647-4CD8-A19E-72A8222E42BB}" srcOrd="0" destOrd="0" presId="urn:microsoft.com/office/officeart/2008/layout/VerticalCurvedList"/>
    <dgm:cxn modelId="{D4A44AB0-EC6A-41B3-8CEC-6EA10E766CB3}" type="presParOf" srcId="{7CF035B2-9647-4CD8-A19E-72A8222E42BB}" destId="{A91963C2-CA65-4ADD-924D-2E3D198FB4EB}" srcOrd="0" destOrd="0" presId="urn:microsoft.com/office/officeart/2008/layout/VerticalCurvedList"/>
    <dgm:cxn modelId="{2D2F66F8-DDA9-4CCE-A143-CFE33C19A156}" type="presParOf" srcId="{7CF035B2-9647-4CD8-A19E-72A8222E42BB}" destId="{6281A698-1A16-4FB8-A8EA-BF97D495191A}" srcOrd="1" destOrd="0" presId="urn:microsoft.com/office/officeart/2008/layout/VerticalCurvedList"/>
    <dgm:cxn modelId="{2DA9A5F6-C57B-4981-A188-2CBAFB83FF3C}" type="presParOf" srcId="{7CF035B2-9647-4CD8-A19E-72A8222E42BB}" destId="{5CC6B723-904D-4C39-B071-BFCB38010E25}" srcOrd="2" destOrd="0" presId="urn:microsoft.com/office/officeart/2008/layout/VerticalCurvedList"/>
    <dgm:cxn modelId="{F0A32BFD-7CA0-4E9A-98F7-BE6458AE21A7}" type="presParOf" srcId="{7CF035B2-9647-4CD8-A19E-72A8222E42BB}" destId="{1468DDE7-3E12-4781-9670-FCE98423AEEF}" srcOrd="3" destOrd="0" presId="urn:microsoft.com/office/officeart/2008/layout/VerticalCurvedList"/>
    <dgm:cxn modelId="{D787B666-3DE6-4CF4-B73A-ADE754D30DC9}" type="presParOf" srcId="{E4DEB209-0646-492E-AE5C-EA3722F7431F}" destId="{6DE3A5CC-2CB5-4EC2-AF94-53477164474D}" srcOrd="1" destOrd="0" presId="urn:microsoft.com/office/officeart/2008/layout/VerticalCurvedList"/>
    <dgm:cxn modelId="{C747B51A-0A47-4DB2-B666-6B1C9F484110}" type="presParOf" srcId="{E4DEB209-0646-492E-AE5C-EA3722F7431F}" destId="{51807686-E0C8-44AE-B9A9-38E83E6FB949}" srcOrd="2" destOrd="0" presId="urn:microsoft.com/office/officeart/2008/layout/VerticalCurvedList"/>
    <dgm:cxn modelId="{69B2CF89-E821-42A6-B6DB-1CC492B9D34D}" type="presParOf" srcId="{51807686-E0C8-44AE-B9A9-38E83E6FB949}" destId="{3EA23B9A-B93E-4E9A-9041-DEC0B53E9FDE}" srcOrd="0" destOrd="0" presId="urn:microsoft.com/office/officeart/2008/layout/VerticalCurvedList"/>
    <dgm:cxn modelId="{9D22F5A7-05F6-4C16-8E7D-9555F431C474}" type="presParOf" srcId="{E4DEB209-0646-492E-AE5C-EA3722F7431F}" destId="{F0C7BD72-0894-4A2A-A573-4EF0FAFD3836}" srcOrd="3" destOrd="0" presId="urn:microsoft.com/office/officeart/2008/layout/VerticalCurvedList"/>
    <dgm:cxn modelId="{2AD3028A-B95F-4FE4-9DA5-45D28E06F973}" type="presParOf" srcId="{E4DEB209-0646-492E-AE5C-EA3722F7431F}" destId="{4BB71CE9-4ECD-4CB3-86B6-9BAA7424056C}" srcOrd="4" destOrd="0" presId="urn:microsoft.com/office/officeart/2008/layout/VerticalCurvedList"/>
    <dgm:cxn modelId="{ECE3F070-64DD-4417-8DB3-286F9CCDB3F9}" type="presParOf" srcId="{4BB71CE9-4ECD-4CB3-86B6-9BAA7424056C}" destId="{C605056D-1FD9-4E1B-9129-F0176A55ABC4}" srcOrd="0" destOrd="0" presId="urn:microsoft.com/office/officeart/2008/layout/VerticalCurvedList"/>
    <dgm:cxn modelId="{5E7F3303-3A95-4ADD-9C2C-1AC749F2AD16}" type="presParOf" srcId="{E4DEB209-0646-492E-AE5C-EA3722F7431F}" destId="{5C6F1414-375C-412E-9DA4-CE02374935FE}" srcOrd="5" destOrd="0" presId="urn:microsoft.com/office/officeart/2008/layout/VerticalCurvedList"/>
    <dgm:cxn modelId="{644CF7C0-80E6-414C-9759-681ED950A122}" type="presParOf" srcId="{E4DEB209-0646-492E-AE5C-EA3722F7431F}" destId="{B63790E0-5D90-4F31-A97F-D524CA8A6449}" srcOrd="6" destOrd="0" presId="urn:microsoft.com/office/officeart/2008/layout/VerticalCurvedList"/>
    <dgm:cxn modelId="{A73FE6D9-3CA3-4221-897A-5D17E5735AC4}" type="presParOf" srcId="{B63790E0-5D90-4F31-A97F-D524CA8A6449}" destId="{1024F068-CC9A-49E1-922B-62CCF30AD44F}" srcOrd="0" destOrd="0" presId="urn:microsoft.com/office/officeart/2008/layout/VerticalCurvedList"/>
    <dgm:cxn modelId="{95A85A61-7349-4A23-9C5C-93AB220CAB40}" type="presParOf" srcId="{E4DEB209-0646-492E-AE5C-EA3722F7431F}" destId="{6A311732-BDA6-44B8-BC4A-DBFE6137243D}" srcOrd="7" destOrd="0" presId="urn:microsoft.com/office/officeart/2008/layout/VerticalCurvedList"/>
    <dgm:cxn modelId="{896236EC-7D2D-43C9-8093-45D9CDC7EFAF}" type="presParOf" srcId="{E4DEB209-0646-492E-AE5C-EA3722F7431F}" destId="{09041354-66AC-437F-97A3-8CA2F1143C8F}" srcOrd="8" destOrd="0" presId="urn:microsoft.com/office/officeart/2008/layout/VerticalCurvedList"/>
    <dgm:cxn modelId="{3F348BE4-9FB1-45BE-9BC2-9E2B58D39FC3}" type="presParOf" srcId="{09041354-66AC-437F-97A3-8CA2F1143C8F}" destId="{8215E2AB-33FD-4609-BD2B-FF556A51F68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D92141-34FE-4048-81CC-4032010006A2}"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ru-RU"/>
        </a:p>
      </dgm:t>
    </dgm:pt>
    <dgm:pt modelId="{5C1903DB-04E1-4697-AFEF-410286CCA12B}">
      <dgm:prSet phldrT="[Текст]" custT="1"/>
      <dgm:spPr>
        <a:solidFill>
          <a:schemeClr val="accent2">
            <a:lumMod val="20000"/>
            <a:lumOff val="80000"/>
          </a:schemeClr>
        </a:solidFill>
      </dgm:spPr>
      <dgm:t>
        <a:bodyPr/>
        <a:lstStyle/>
        <a:p>
          <a:r>
            <a:rPr lang="ru-RU" sz="1800" dirty="0" err="1" smtClean="0">
              <a:solidFill>
                <a:schemeClr val="tx1"/>
              </a:solidFill>
              <a:latin typeface="Times New Roman" panose="02020603050405020304" pitchFamily="18" charset="0"/>
              <a:cs typeface="Times New Roman" panose="02020603050405020304" pitchFamily="18" charset="0"/>
            </a:rPr>
            <a:t>Экономикалық</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жағдайлар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Нарыққа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тауар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қызметтер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ұсыну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тауарлардың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қызметтердің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алуан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түрлері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тұтынушылардағы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ақша-қаражат</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көлемі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яғни</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олардың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сатып</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алу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қабілеттілігі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жұмыс</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орнының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және</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жұмыс</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күшінің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артық-кемдігі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еңбек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ақы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қорының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артық-кемдігі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қарыз</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беретін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мекемелердің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ақша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ресурстары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болуы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керек</a:t>
          </a:r>
          <a:r>
            <a:rPr lang="ru-RU" sz="1800" dirty="0" smtClean="0">
              <a:solidFill>
                <a:schemeClr val="tx1"/>
              </a:solidFill>
              <a:latin typeface="Times New Roman" panose="02020603050405020304" pitchFamily="18" charset="0"/>
              <a:cs typeface="Times New Roman" panose="02020603050405020304" pitchFamily="18" charset="0"/>
            </a:rPr>
            <a:t>.</a:t>
          </a:r>
          <a:endParaRPr lang="ru-RU" sz="1800" dirty="0">
            <a:solidFill>
              <a:schemeClr val="tx1"/>
            </a:solidFill>
            <a:latin typeface="Times New Roman" panose="02020603050405020304" pitchFamily="18" charset="0"/>
            <a:cs typeface="Times New Roman" panose="02020603050405020304" pitchFamily="18" charset="0"/>
          </a:endParaRPr>
        </a:p>
      </dgm:t>
    </dgm:pt>
    <dgm:pt modelId="{31AE69CA-AB13-41A0-8BF8-88EE802A4E2F}" type="parTrans" cxnId="{55C6F00B-6AEB-49D4-873E-987C26BB3A5D}">
      <dgm:prSet/>
      <dgm:spPr/>
      <dgm:t>
        <a:bodyPr/>
        <a:lstStyle/>
        <a:p>
          <a:endParaRPr lang="ru-RU"/>
        </a:p>
      </dgm:t>
    </dgm:pt>
    <dgm:pt modelId="{19E935C4-9AAC-45DB-9070-27A9A4FCC77B}" type="sibTrans" cxnId="{55C6F00B-6AEB-49D4-873E-987C26BB3A5D}">
      <dgm:prSet/>
      <dgm:spPr/>
      <dgm:t>
        <a:bodyPr/>
        <a:lstStyle/>
        <a:p>
          <a:endParaRPr lang="ru-RU"/>
        </a:p>
      </dgm:t>
    </dgm:pt>
    <dgm:pt modelId="{F16419F7-8BD6-4A8A-917D-E0A2134149D4}">
      <dgm:prSet phldrT="[Текст]" custT="1"/>
      <dgm:spPr>
        <a:solidFill>
          <a:schemeClr val="accent2">
            <a:lumMod val="20000"/>
            <a:lumOff val="80000"/>
          </a:schemeClr>
        </a:solidFill>
      </dgm:spPr>
      <dgm:t>
        <a:bodyPr/>
        <a:lstStyle/>
        <a:p>
          <a:r>
            <a:rPr lang="ru-RU" sz="18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жағдайлар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Кәсіпкерлікті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ұйымдастыру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қалыптастыру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үшін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тұтынушыларда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тауар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сатып</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аларлық</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қаражаты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болуы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олардың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тауарға</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қызметке</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деген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талғамы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төлем</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қабілеттілігі</a:t>
          </a:r>
          <a:r>
            <a:rPr lang="ru-RU" sz="1800" dirty="0" smtClean="0">
              <a:solidFill>
                <a:schemeClr val="tx1"/>
              </a:solidFill>
              <a:latin typeface="Times New Roman" panose="02020603050405020304" pitchFamily="18" charset="0"/>
              <a:cs typeface="Times New Roman" panose="02020603050405020304" pitchFamily="18" charset="0"/>
            </a:rPr>
            <a:t> бар </a:t>
          </a:r>
          <a:r>
            <a:rPr lang="ru-RU" sz="1800" dirty="0" err="1" smtClean="0">
              <a:solidFill>
                <a:schemeClr val="tx1"/>
              </a:solidFill>
              <a:latin typeface="Times New Roman" panose="02020603050405020304" pitchFamily="18" charset="0"/>
              <a:cs typeface="Times New Roman" panose="02020603050405020304" pitchFamily="18" charset="0"/>
            </a:rPr>
            <a:t>сұранысы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болуы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жағдай</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әрбір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адамның</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жұмыс</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орнындағы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жағдайы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еңбек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ақы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мөлшерімен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байланысты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Әрбір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кәсіпкер</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денсаулық</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сақтау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жұмыс</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орнын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жасақтау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еңбек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ақы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мөлшерін</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қадағалау</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сияқты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мәселелерге</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белсенді</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араласып</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жағдай</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жасауы</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err="1" smtClean="0">
              <a:solidFill>
                <a:schemeClr val="tx1"/>
              </a:solidFill>
              <a:latin typeface="Times New Roman" panose="02020603050405020304" pitchFamily="18" charset="0"/>
              <a:cs typeface="Times New Roman" panose="02020603050405020304" pitchFamily="18" charset="0"/>
            </a:rPr>
            <a:t>тиіс</a:t>
          </a:r>
          <a:r>
            <a:rPr lang="ru-RU" sz="1800" dirty="0" smtClean="0">
              <a:solidFill>
                <a:schemeClr val="tx1"/>
              </a:solidFill>
              <a:latin typeface="Times New Roman" panose="02020603050405020304" pitchFamily="18" charset="0"/>
              <a:cs typeface="Times New Roman" panose="02020603050405020304" pitchFamily="18" charset="0"/>
            </a:rPr>
            <a:t>.</a:t>
          </a:r>
          <a:endParaRPr lang="ru-RU" sz="1800" dirty="0">
            <a:solidFill>
              <a:schemeClr val="tx1"/>
            </a:solidFill>
            <a:latin typeface="Times New Roman" panose="02020603050405020304" pitchFamily="18" charset="0"/>
            <a:cs typeface="Times New Roman" panose="02020603050405020304" pitchFamily="18" charset="0"/>
          </a:endParaRPr>
        </a:p>
      </dgm:t>
    </dgm:pt>
    <dgm:pt modelId="{E452EE0E-10C1-403D-BBE2-4BD5402EEC28}" type="parTrans" cxnId="{AA04F567-C865-49B7-A720-80934E693A97}">
      <dgm:prSet/>
      <dgm:spPr/>
      <dgm:t>
        <a:bodyPr/>
        <a:lstStyle/>
        <a:p>
          <a:endParaRPr lang="ru-RU"/>
        </a:p>
      </dgm:t>
    </dgm:pt>
    <dgm:pt modelId="{5624F69E-ED29-4D21-8F21-2F7765C4454D}" type="sibTrans" cxnId="{AA04F567-C865-49B7-A720-80934E693A97}">
      <dgm:prSet/>
      <dgm:spPr/>
      <dgm:t>
        <a:bodyPr/>
        <a:lstStyle/>
        <a:p>
          <a:endParaRPr lang="ru-RU"/>
        </a:p>
      </dgm:t>
    </dgm:pt>
    <dgm:pt modelId="{2E565A89-0743-4CE6-B3BD-DBBBA1ED84B6}">
      <dgm:prSet phldrT="[Текст]"/>
      <dgm:spPr>
        <a:solidFill>
          <a:schemeClr val="accent2">
            <a:lumMod val="20000"/>
            <a:lumOff val="80000"/>
          </a:schemeClr>
        </a:solidFill>
      </dgm:spPr>
      <dgm:t>
        <a:bodyPr/>
        <a:lstStyle/>
        <a:p>
          <a:r>
            <a:rPr lang="ru-RU" dirty="0" err="1" smtClean="0">
              <a:solidFill>
                <a:schemeClr val="tx1"/>
              </a:solidFill>
              <a:latin typeface="Times New Roman" panose="02020603050405020304" pitchFamily="18" charset="0"/>
              <a:cs typeface="Times New Roman" panose="02020603050405020304" pitchFamily="18" charset="0"/>
            </a:rPr>
            <a:t>Құқықтық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жағдайлар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Кәсіпкерлікті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реттейтін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заңдар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және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нормативтік-құқықтық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жағдайлардың</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болуы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Қазақстан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Республикасының</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Азаматтық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Кодексі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салық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туралы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заңдар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кәсіпкерлерді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қорғайтын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заңдар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шағын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және</a:t>
          </a:r>
          <a:r>
            <a:rPr lang="ru-RU" dirty="0" smtClean="0">
              <a:solidFill>
                <a:schemeClr val="tx1"/>
              </a:solidFill>
              <a:latin typeface="Times New Roman" panose="02020603050405020304" pitchFamily="18" charset="0"/>
              <a:cs typeface="Times New Roman" panose="02020603050405020304" pitchFamily="18" charset="0"/>
            </a:rPr>
            <a:t> орта </a:t>
          </a:r>
          <a:r>
            <a:rPr lang="ru-RU" dirty="0" err="1" smtClean="0">
              <a:solidFill>
                <a:schemeClr val="tx1"/>
              </a:solidFill>
              <a:latin typeface="Times New Roman" panose="02020603050405020304" pitchFamily="18" charset="0"/>
              <a:cs typeface="Times New Roman" panose="02020603050405020304" pitchFamily="18" charset="0"/>
            </a:rPr>
            <a:t>бизнесті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қолдайтын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органдар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меншікке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құқықтық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заңдар</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dgm:t>
    </dgm:pt>
    <dgm:pt modelId="{A8141B00-881C-4F33-BB61-F1BF3AAF3134}" type="parTrans" cxnId="{2CD1CD4A-E462-46B9-8616-A0BDD902DAC1}">
      <dgm:prSet/>
      <dgm:spPr/>
      <dgm:t>
        <a:bodyPr/>
        <a:lstStyle/>
        <a:p>
          <a:endParaRPr lang="ru-RU"/>
        </a:p>
      </dgm:t>
    </dgm:pt>
    <dgm:pt modelId="{CEA357AA-9B6B-4044-8F1D-AB8E022B4698}" type="sibTrans" cxnId="{2CD1CD4A-E462-46B9-8616-A0BDD902DAC1}">
      <dgm:prSet/>
      <dgm:spPr/>
      <dgm:t>
        <a:bodyPr/>
        <a:lstStyle/>
        <a:p>
          <a:endParaRPr lang="ru-RU"/>
        </a:p>
      </dgm:t>
    </dgm:pt>
    <dgm:pt modelId="{878BDBAD-8CC0-460D-B05A-E99C87542096}" type="pres">
      <dgm:prSet presAssocID="{E6D92141-34FE-4048-81CC-4032010006A2}" presName="Name0" presStyleCnt="0">
        <dgm:presLayoutVars>
          <dgm:dir/>
          <dgm:resizeHandles val="exact"/>
        </dgm:presLayoutVars>
      </dgm:prSet>
      <dgm:spPr/>
      <dgm:t>
        <a:bodyPr/>
        <a:lstStyle/>
        <a:p>
          <a:endParaRPr lang="ru-RU"/>
        </a:p>
      </dgm:t>
    </dgm:pt>
    <dgm:pt modelId="{16B49EC5-C215-4C94-8308-498BBF0F7DB8}" type="pres">
      <dgm:prSet presAssocID="{5C1903DB-04E1-4697-AFEF-410286CCA12B}" presName="node" presStyleLbl="node1" presStyleIdx="0" presStyleCnt="3">
        <dgm:presLayoutVars>
          <dgm:bulletEnabled val="1"/>
        </dgm:presLayoutVars>
      </dgm:prSet>
      <dgm:spPr/>
      <dgm:t>
        <a:bodyPr/>
        <a:lstStyle/>
        <a:p>
          <a:endParaRPr lang="ru-RU"/>
        </a:p>
      </dgm:t>
    </dgm:pt>
    <dgm:pt modelId="{51E4F227-E33D-45E6-AC7D-63E35C924F80}" type="pres">
      <dgm:prSet presAssocID="{19E935C4-9AAC-45DB-9070-27A9A4FCC77B}" presName="sibTrans" presStyleCnt="0"/>
      <dgm:spPr/>
    </dgm:pt>
    <dgm:pt modelId="{4417AAC7-4E86-49D1-A66B-867D291ABFC5}" type="pres">
      <dgm:prSet presAssocID="{F16419F7-8BD6-4A8A-917D-E0A2134149D4}" presName="node" presStyleLbl="node1" presStyleIdx="1" presStyleCnt="3">
        <dgm:presLayoutVars>
          <dgm:bulletEnabled val="1"/>
        </dgm:presLayoutVars>
      </dgm:prSet>
      <dgm:spPr/>
      <dgm:t>
        <a:bodyPr/>
        <a:lstStyle/>
        <a:p>
          <a:endParaRPr lang="ru-RU"/>
        </a:p>
      </dgm:t>
    </dgm:pt>
    <dgm:pt modelId="{0744EBAD-B6CE-4B93-8810-8961F629CDF1}" type="pres">
      <dgm:prSet presAssocID="{5624F69E-ED29-4D21-8F21-2F7765C4454D}" presName="sibTrans" presStyleCnt="0"/>
      <dgm:spPr/>
    </dgm:pt>
    <dgm:pt modelId="{9343AF51-0892-4EA1-AF6A-CA92C7659FA6}" type="pres">
      <dgm:prSet presAssocID="{2E565A89-0743-4CE6-B3BD-DBBBA1ED84B6}" presName="node" presStyleLbl="node1" presStyleIdx="2" presStyleCnt="3">
        <dgm:presLayoutVars>
          <dgm:bulletEnabled val="1"/>
        </dgm:presLayoutVars>
      </dgm:prSet>
      <dgm:spPr/>
      <dgm:t>
        <a:bodyPr/>
        <a:lstStyle/>
        <a:p>
          <a:endParaRPr lang="ru-RU"/>
        </a:p>
      </dgm:t>
    </dgm:pt>
  </dgm:ptLst>
  <dgm:cxnLst>
    <dgm:cxn modelId="{AA04F567-C865-49B7-A720-80934E693A97}" srcId="{E6D92141-34FE-4048-81CC-4032010006A2}" destId="{F16419F7-8BD6-4A8A-917D-E0A2134149D4}" srcOrd="1" destOrd="0" parTransId="{E452EE0E-10C1-403D-BBE2-4BD5402EEC28}" sibTransId="{5624F69E-ED29-4D21-8F21-2F7765C4454D}"/>
    <dgm:cxn modelId="{25388A24-68F2-4392-8BA3-1F30D041690C}" type="presOf" srcId="{5C1903DB-04E1-4697-AFEF-410286CCA12B}" destId="{16B49EC5-C215-4C94-8308-498BBF0F7DB8}" srcOrd="0" destOrd="0" presId="urn:microsoft.com/office/officeart/2005/8/layout/hList6"/>
    <dgm:cxn modelId="{55C6F00B-6AEB-49D4-873E-987C26BB3A5D}" srcId="{E6D92141-34FE-4048-81CC-4032010006A2}" destId="{5C1903DB-04E1-4697-AFEF-410286CCA12B}" srcOrd="0" destOrd="0" parTransId="{31AE69CA-AB13-41A0-8BF8-88EE802A4E2F}" sibTransId="{19E935C4-9AAC-45DB-9070-27A9A4FCC77B}"/>
    <dgm:cxn modelId="{1E81C42C-8951-4772-963B-6F11194C84D4}" type="presOf" srcId="{F16419F7-8BD6-4A8A-917D-E0A2134149D4}" destId="{4417AAC7-4E86-49D1-A66B-867D291ABFC5}" srcOrd="0" destOrd="0" presId="urn:microsoft.com/office/officeart/2005/8/layout/hList6"/>
    <dgm:cxn modelId="{2C72F17E-E17A-478F-9888-0F9063368732}" type="presOf" srcId="{E6D92141-34FE-4048-81CC-4032010006A2}" destId="{878BDBAD-8CC0-460D-B05A-E99C87542096}" srcOrd="0" destOrd="0" presId="urn:microsoft.com/office/officeart/2005/8/layout/hList6"/>
    <dgm:cxn modelId="{2CD1CD4A-E462-46B9-8616-A0BDD902DAC1}" srcId="{E6D92141-34FE-4048-81CC-4032010006A2}" destId="{2E565A89-0743-4CE6-B3BD-DBBBA1ED84B6}" srcOrd="2" destOrd="0" parTransId="{A8141B00-881C-4F33-BB61-F1BF3AAF3134}" sibTransId="{CEA357AA-9B6B-4044-8F1D-AB8E022B4698}"/>
    <dgm:cxn modelId="{DE50110A-9C58-4E8F-A6D6-8CF1A8701443}" type="presOf" srcId="{2E565A89-0743-4CE6-B3BD-DBBBA1ED84B6}" destId="{9343AF51-0892-4EA1-AF6A-CA92C7659FA6}" srcOrd="0" destOrd="0" presId="urn:microsoft.com/office/officeart/2005/8/layout/hList6"/>
    <dgm:cxn modelId="{61B0554A-4DD4-44A7-8445-EA474D5369B6}" type="presParOf" srcId="{878BDBAD-8CC0-460D-B05A-E99C87542096}" destId="{16B49EC5-C215-4C94-8308-498BBF0F7DB8}" srcOrd="0" destOrd="0" presId="urn:microsoft.com/office/officeart/2005/8/layout/hList6"/>
    <dgm:cxn modelId="{225BBB22-B53C-420D-A54A-D61C0F7CA0A3}" type="presParOf" srcId="{878BDBAD-8CC0-460D-B05A-E99C87542096}" destId="{51E4F227-E33D-45E6-AC7D-63E35C924F80}" srcOrd="1" destOrd="0" presId="urn:microsoft.com/office/officeart/2005/8/layout/hList6"/>
    <dgm:cxn modelId="{B509EEB5-F375-4CA2-AAC0-FF1E8E6110E2}" type="presParOf" srcId="{878BDBAD-8CC0-460D-B05A-E99C87542096}" destId="{4417AAC7-4E86-49D1-A66B-867D291ABFC5}" srcOrd="2" destOrd="0" presId="urn:microsoft.com/office/officeart/2005/8/layout/hList6"/>
    <dgm:cxn modelId="{254228FC-0FFF-44CF-A012-1126750430AA}" type="presParOf" srcId="{878BDBAD-8CC0-460D-B05A-E99C87542096}" destId="{0744EBAD-B6CE-4B93-8810-8961F629CDF1}" srcOrd="3" destOrd="0" presId="urn:microsoft.com/office/officeart/2005/8/layout/hList6"/>
    <dgm:cxn modelId="{F8176770-CB5F-4807-BD79-D142C2E7A399}" type="presParOf" srcId="{878BDBAD-8CC0-460D-B05A-E99C87542096}" destId="{9343AF51-0892-4EA1-AF6A-CA92C7659FA6}"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1A698-1A16-4FB8-A8EA-BF97D495191A}">
      <dsp:nvSpPr>
        <dsp:cNvPr id="0" name=""/>
        <dsp:cNvSpPr/>
      </dsp:nvSpPr>
      <dsp:spPr>
        <a:xfrm>
          <a:off x="-6941199" y="-1061193"/>
          <a:ext cx="8260720" cy="8260720"/>
        </a:xfrm>
        <a:prstGeom prst="blockArc">
          <a:avLst>
            <a:gd name="adj1" fmla="val 18900000"/>
            <a:gd name="adj2" fmla="val 2700000"/>
            <a:gd name="adj3" fmla="val 26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E3A5CC-2CB5-4EC2-AF94-53477164474D}">
      <dsp:nvSpPr>
        <dsp:cNvPr id="0" name=""/>
        <dsp:cNvSpPr/>
      </dsp:nvSpPr>
      <dsp:spPr>
        <a:xfrm>
          <a:off x="690392" y="471915"/>
          <a:ext cx="10073147" cy="944321"/>
        </a:xfrm>
        <a:prstGeom prst="rect">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555" tIns="40640" rIns="40640" bIns="40640" numCol="1" spcCol="1270" anchor="ctr" anchorCtr="0">
          <a:noAutofit/>
        </a:bodyPr>
        <a:lstStyle/>
        <a:p>
          <a:pPr lvl="0" algn="l" defTabSz="711200">
            <a:lnSpc>
              <a:spcPct val="90000"/>
            </a:lnSpc>
            <a:spcBef>
              <a:spcPct val="0"/>
            </a:spcBef>
            <a:spcAft>
              <a:spcPct val="35000"/>
            </a:spcAft>
          </a:pPr>
          <a:r>
            <a:rPr lang="ru-RU" sz="1600" b="1" kern="1200" dirty="0" err="1" smtClean="0">
              <a:solidFill>
                <a:schemeClr val="tx1"/>
              </a:solidFill>
              <a:latin typeface="Times New Roman" panose="02020603050405020304" pitchFamily="18" charset="0"/>
              <a:cs typeface="Times New Roman" panose="02020603050405020304" pitchFamily="18" charset="0"/>
            </a:rPr>
            <a:t>Новаторлық</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b="1" kern="1200" dirty="0" err="1" smtClean="0">
              <a:solidFill>
                <a:schemeClr val="tx1"/>
              </a:solidFill>
              <a:latin typeface="Times New Roman" panose="02020603050405020304" pitchFamily="18" charset="0"/>
              <a:cs typeface="Times New Roman" panose="02020603050405020304" pitchFamily="18" charset="0"/>
            </a:rPr>
            <a:t>қызметі</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Әрбір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өзінің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мақсатына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жету</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үшін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кәсіпкерлікті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ұйымдастырудың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жаңа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формаларын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жаңа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технологияларды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қолдануға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мүдделі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болады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Бұл</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қызмет</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өнімнің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бәсекеге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қабілеттілігін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және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сапасы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туралы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мәселелерді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шешеді</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a:off x="690392" y="471915"/>
        <a:ext cx="10073147" cy="944321"/>
      </dsp:txXfrm>
    </dsp:sp>
    <dsp:sp modelId="{3EA23B9A-B93E-4E9A-9041-DEC0B53E9FDE}">
      <dsp:nvSpPr>
        <dsp:cNvPr id="0" name=""/>
        <dsp:cNvSpPr/>
      </dsp:nvSpPr>
      <dsp:spPr>
        <a:xfrm>
          <a:off x="100191" y="353874"/>
          <a:ext cx="1180401" cy="11804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C7BD72-0894-4A2A-A573-4EF0FAFD3836}">
      <dsp:nvSpPr>
        <dsp:cNvPr id="0" name=""/>
        <dsp:cNvSpPr/>
      </dsp:nvSpPr>
      <dsp:spPr>
        <a:xfrm>
          <a:off x="1231793" y="1888642"/>
          <a:ext cx="9531746" cy="944321"/>
        </a:xfrm>
        <a:prstGeom prst="rect">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555" tIns="40640" rIns="40640" bIns="40640" numCol="1" spcCol="1270" anchor="ctr" anchorCtr="0">
          <a:noAutofit/>
        </a:bodyPr>
        <a:lstStyle/>
        <a:p>
          <a:pPr lvl="0" algn="l" defTabSz="711200">
            <a:lnSpc>
              <a:spcPct val="90000"/>
            </a:lnSpc>
            <a:spcBef>
              <a:spcPct val="0"/>
            </a:spcBef>
            <a:spcAft>
              <a:spcPct val="35000"/>
            </a:spcAft>
          </a:pPr>
          <a:r>
            <a:rPr lang="ru-RU" sz="1600" b="1" kern="1200" dirty="0" err="1" smtClean="0">
              <a:solidFill>
                <a:schemeClr val="tx1"/>
              </a:solidFill>
              <a:latin typeface="Times New Roman" panose="02020603050405020304" pitchFamily="18" charset="0"/>
              <a:cs typeface="Times New Roman" panose="02020603050405020304" pitchFamily="18" charset="0"/>
            </a:rPr>
            <a:t>Ұйымдастыру</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b="1" kern="1200" dirty="0" err="1" smtClean="0">
              <a:solidFill>
                <a:schemeClr val="tx1"/>
              </a:solidFill>
              <a:latin typeface="Times New Roman" panose="02020603050405020304" pitchFamily="18" charset="0"/>
              <a:cs typeface="Times New Roman" panose="02020603050405020304" pitchFamily="18" charset="0"/>
            </a:rPr>
            <a:t>қызметі</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Әрбір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минималды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шығын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жұмсау</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және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максималды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пайда</a:t>
          </a:r>
          <a:r>
            <a:rPr lang="ru-RU" sz="1600" kern="1200" dirty="0" smtClean="0">
              <a:solidFill>
                <a:schemeClr val="tx1"/>
              </a:solidFill>
              <a:latin typeface="Times New Roman" panose="02020603050405020304" pitchFamily="18" charset="0"/>
              <a:cs typeface="Times New Roman" panose="02020603050405020304" pitchFamily="18" charset="0"/>
            </a:rPr>
            <a:t> табу </a:t>
          </a:r>
          <a:r>
            <a:rPr lang="ru-RU" sz="1600" kern="1200" dirty="0" err="1" smtClean="0">
              <a:solidFill>
                <a:schemeClr val="tx1"/>
              </a:solidFill>
              <a:latin typeface="Times New Roman" panose="02020603050405020304" pitchFamily="18" charset="0"/>
              <a:cs typeface="Times New Roman" panose="02020603050405020304" pitchFamily="18" charset="0"/>
            </a:rPr>
            <a:t>мақсатымен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ең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тиімді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өндірісті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таңдайды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Өндірісті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ұйымдастыру</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кезінде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еңбек</a:t>
          </a:r>
          <a:r>
            <a:rPr lang="ru-RU" sz="1600" kern="1200" dirty="0" smtClean="0">
              <a:solidFill>
                <a:schemeClr val="tx1"/>
              </a:solidFill>
              <a:latin typeface="Times New Roman" panose="02020603050405020304" pitchFamily="18" charset="0"/>
              <a:cs typeface="Times New Roman" panose="02020603050405020304" pitchFamily="18" charset="0"/>
            </a:rPr>
            <a:t>, капитал </a:t>
          </a:r>
          <a:r>
            <a:rPr lang="ru-RU" sz="1600" kern="1200" dirty="0" err="1" smtClean="0">
              <a:solidFill>
                <a:schemeClr val="tx1"/>
              </a:solidFill>
              <a:latin typeface="Times New Roman" panose="02020603050405020304" pitchFamily="18" charset="0"/>
              <a:cs typeface="Times New Roman" panose="02020603050405020304" pitchFamily="18" charset="0"/>
            </a:rPr>
            <a:t>ресурстарын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бір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үдеріске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біріктіреді</a:t>
          </a:r>
          <a:r>
            <a:rPr lang="ru-RU" sz="1600" kern="1200" dirty="0" smtClean="0">
              <a:solidFill>
                <a:schemeClr val="tx1"/>
              </a:solidFill>
              <a:latin typeface="Times New Roman" panose="02020603050405020304" pitchFamily="18" charset="0"/>
              <a:cs typeface="Times New Roman" panose="02020603050405020304" pitchFamily="18" charset="0"/>
            </a:rPr>
            <a:t>.</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a:off x="1231793" y="1888642"/>
        <a:ext cx="9531746" cy="944321"/>
      </dsp:txXfrm>
    </dsp:sp>
    <dsp:sp modelId="{C605056D-1FD9-4E1B-9129-F0176A55ABC4}">
      <dsp:nvSpPr>
        <dsp:cNvPr id="0" name=""/>
        <dsp:cNvSpPr/>
      </dsp:nvSpPr>
      <dsp:spPr>
        <a:xfrm>
          <a:off x="641592" y="1770602"/>
          <a:ext cx="1180401" cy="11804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6F1414-375C-412E-9DA4-CE02374935FE}">
      <dsp:nvSpPr>
        <dsp:cNvPr id="0" name=""/>
        <dsp:cNvSpPr/>
      </dsp:nvSpPr>
      <dsp:spPr>
        <a:xfrm>
          <a:off x="1231793" y="3305370"/>
          <a:ext cx="9531746" cy="944321"/>
        </a:xfrm>
        <a:prstGeom prst="rect">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555" tIns="40640" rIns="40640" bIns="40640" numCol="1" spcCol="1270" anchor="ctr" anchorCtr="0">
          <a:noAutofit/>
        </a:bodyPr>
        <a:lstStyle/>
        <a:p>
          <a:pPr lvl="0" algn="l" defTabSz="711200">
            <a:lnSpc>
              <a:spcPct val="90000"/>
            </a:lnSpc>
            <a:spcBef>
              <a:spcPct val="0"/>
            </a:spcBef>
            <a:spcAft>
              <a:spcPct val="35000"/>
            </a:spcAft>
          </a:pPr>
          <a:r>
            <a:rPr lang="ru-RU" sz="1600" b="1" kern="1200" dirty="0" err="1" smtClean="0">
              <a:solidFill>
                <a:schemeClr val="tx1"/>
              </a:solidFill>
              <a:latin typeface="Times New Roman" panose="02020603050405020304" pitchFamily="18" charset="0"/>
              <a:cs typeface="Times New Roman" panose="02020603050405020304" pitchFamily="18" charset="0"/>
            </a:rPr>
            <a:t>Басқару</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b="1" kern="1200" dirty="0" err="1" smtClean="0">
              <a:solidFill>
                <a:schemeClr val="tx1"/>
              </a:solidFill>
              <a:latin typeface="Times New Roman" panose="02020603050405020304" pitchFamily="18" charset="0"/>
              <a:cs typeface="Times New Roman" panose="02020603050405020304" pitchFamily="18" charset="0"/>
            </a:rPr>
            <a:t>қызметі</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Әрбір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шаруашылықты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жүргізуде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негізгі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шешімдерді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қабылдау</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инициативасын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өз</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жауапкершілігіне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алады</a:t>
          </a:r>
          <a:r>
            <a:rPr lang="ru-RU" sz="1600" kern="1200" dirty="0" smtClean="0">
              <a:solidFill>
                <a:schemeClr val="tx1"/>
              </a:solidFill>
              <a:latin typeface="Times New Roman" panose="02020603050405020304" pitchFamily="18" charset="0"/>
              <a:cs typeface="Times New Roman" panose="02020603050405020304" pitchFamily="18" charset="0"/>
            </a:rPr>
            <a:t>: кадр </a:t>
          </a:r>
          <a:r>
            <a:rPr lang="ru-RU" sz="1600" kern="1200" dirty="0" err="1" smtClean="0">
              <a:solidFill>
                <a:schemeClr val="tx1"/>
              </a:solidFill>
              <a:latin typeface="Times New Roman" panose="02020603050405020304" pitchFamily="18" charset="0"/>
              <a:cs typeface="Times New Roman" panose="02020603050405020304" pitchFamily="18" charset="0"/>
            </a:rPr>
            <a:t>мәселесі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өнімді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сатып</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өткізу</a:t>
          </a:r>
          <a:r>
            <a:rPr lang="ru-RU" sz="1600" kern="1200" dirty="0" smtClean="0">
              <a:solidFill>
                <a:schemeClr val="tx1"/>
              </a:solidFill>
              <a:latin typeface="Times New Roman" panose="02020603050405020304" pitchFamily="18" charset="0"/>
              <a:cs typeface="Times New Roman" panose="02020603050405020304" pitchFamily="18" charset="0"/>
            </a:rPr>
            <a:t>, банк </a:t>
          </a:r>
          <a:r>
            <a:rPr lang="ru-RU" sz="1600" kern="1200" dirty="0" err="1" smtClean="0">
              <a:solidFill>
                <a:schemeClr val="tx1"/>
              </a:solidFill>
              <a:latin typeface="Times New Roman" panose="02020603050405020304" pitchFamily="18" charset="0"/>
              <a:cs typeface="Times New Roman" panose="02020603050405020304" pitchFamily="18" charset="0"/>
            </a:rPr>
            <a:t>жүйесімен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байланысты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мәселелерді</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шешеді</a:t>
          </a:r>
          <a:r>
            <a:rPr lang="ru-RU" sz="1600" kern="1200" dirty="0" smtClean="0">
              <a:solidFill>
                <a:schemeClr val="tx1"/>
              </a:solidFill>
              <a:latin typeface="Times New Roman" panose="02020603050405020304" pitchFamily="18" charset="0"/>
              <a:cs typeface="Times New Roman" panose="02020603050405020304" pitchFamily="18" charset="0"/>
            </a:rPr>
            <a:t>.</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a:off x="1231793" y="3305370"/>
        <a:ext cx="9531746" cy="944321"/>
      </dsp:txXfrm>
    </dsp:sp>
    <dsp:sp modelId="{1024F068-CC9A-49E1-922B-62CCF30AD44F}">
      <dsp:nvSpPr>
        <dsp:cNvPr id="0" name=""/>
        <dsp:cNvSpPr/>
      </dsp:nvSpPr>
      <dsp:spPr>
        <a:xfrm>
          <a:off x="641592" y="3187329"/>
          <a:ext cx="1180401" cy="11804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311732-BDA6-44B8-BC4A-DBFE6137243D}">
      <dsp:nvSpPr>
        <dsp:cNvPr id="0" name=""/>
        <dsp:cNvSpPr/>
      </dsp:nvSpPr>
      <dsp:spPr>
        <a:xfrm>
          <a:off x="690392" y="4722097"/>
          <a:ext cx="10073147" cy="944321"/>
        </a:xfrm>
        <a:prstGeom prst="rect">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555" tIns="40640" rIns="40640" bIns="40640" numCol="1" spcCol="1270" anchor="ctr" anchorCtr="0">
          <a:noAutofit/>
        </a:bodyPr>
        <a:lstStyle/>
        <a:p>
          <a:pPr lvl="0" algn="l" defTabSz="711200">
            <a:lnSpc>
              <a:spcPct val="90000"/>
            </a:lnSpc>
            <a:spcBef>
              <a:spcPct val="0"/>
            </a:spcBef>
            <a:spcAft>
              <a:spcPct val="35000"/>
            </a:spcAft>
          </a:pPr>
          <a:r>
            <a:rPr lang="ru-RU" sz="1600" b="1" kern="1200" dirty="0" err="1" smtClean="0">
              <a:solidFill>
                <a:schemeClr val="tx1"/>
              </a:solidFill>
              <a:latin typeface="Times New Roman" panose="02020603050405020304" pitchFamily="18" charset="0"/>
              <a:cs typeface="Times New Roman" panose="02020603050405020304" pitchFamily="18" charset="0"/>
            </a:rPr>
            <a:t>Тәуекелге</a:t>
          </a:r>
          <a:r>
            <a:rPr lang="ru-RU" sz="1600" b="1" kern="1200" dirty="0" smtClean="0">
              <a:solidFill>
                <a:schemeClr val="tx1"/>
              </a:solidFill>
              <a:latin typeface="Times New Roman" panose="02020603050405020304" pitchFamily="18" charset="0"/>
              <a:cs typeface="Times New Roman" panose="02020603050405020304" pitchFamily="18" charset="0"/>
            </a:rPr>
            <a:t> бару </a:t>
          </a:r>
          <a:r>
            <a:rPr lang="ru-RU" sz="1600" b="1" kern="1200" dirty="0" err="1" smtClean="0">
              <a:solidFill>
                <a:schemeClr val="tx1"/>
              </a:solidFill>
              <a:latin typeface="Times New Roman" panose="02020603050405020304" pitchFamily="18" charset="0"/>
              <a:cs typeface="Times New Roman" panose="02020603050405020304" pitchFamily="18" charset="0"/>
            </a:rPr>
            <a:t>қызметі</a:t>
          </a:r>
          <a:r>
            <a:rPr lang="ru-RU" sz="1600" b="1"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Әрбір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тәуекелге</a:t>
          </a:r>
          <a:r>
            <a:rPr lang="ru-RU" sz="1600" kern="1200" dirty="0" smtClean="0">
              <a:solidFill>
                <a:schemeClr val="tx1"/>
              </a:solidFill>
              <a:latin typeface="Times New Roman" panose="02020603050405020304" pitchFamily="18" charset="0"/>
              <a:cs typeface="Times New Roman" panose="02020603050405020304" pitchFamily="18" charset="0"/>
            </a:rPr>
            <a:t> бару </a:t>
          </a:r>
          <a:r>
            <a:rPr lang="ru-RU" sz="1600" kern="1200" dirty="0" err="1" smtClean="0">
              <a:solidFill>
                <a:schemeClr val="tx1"/>
              </a:solidFill>
              <a:latin typeface="Times New Roman" panose="02020603050405020304" pitchFamily="18" charset="0"/>
              <a:cs typeface="Times New Roman" panose="02020603050405020304" pitchFamily="18" charset="0"/>
            </a:rPr>
            <a:t>үшін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істелетін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істің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айқындылығын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талдап</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қорытындысында</a:t>
          </a:r>
          <a:r>
            <a:rPr lang="ru-RU" sz="1600" kern="1200" dirty="0" smtClean="0">
              <a:solidFill>
                <a:schemeClr val="tx1"/>
              </a:solidFill>
              <a:latin typeface="Times New Roman" panose="02020603050405020304" pitchFamily="18" charset="0"/>
              <a:cs typeface="Times New Roman" panose="02020603050405020304" pitchFamily="18" charset="0"/>
            </a:rPr>
            <a:t> не </a:t>
          </a:r>
          <a:r>
            <a:rPr lang="ru-RU" sz="1600" kern="1200" dirty="0" err="1" smtClean="0">
              <a:solidFill>
                <a:schemeClr val="tx1"/>
              </a:solidFill>
              <a:latin typeface="Times New Roman" panose="02020603050405020304" pitchFamily="18" charset="0"/>
              <a:cs typeface="Times New Roman" panose="02020603050405020304" pitchFamily="18" charset="0"/>
            </a:rPr>
            <a:t>болатынын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білген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жөн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600" kern="1200" dirty="0" smtClean="0">
              <a:solidFill>
                <a:schemeClr val="tx1"/>
              </a:solidFill>
              <a:latin typeface="Times New Roman" panose="02020603050405020304" pitchFamily="18" charset="0"/>
              <a:cs typeface="Times New Roman" panose="02020603050405020304" pitchFamily="18" charset="0"/>
            </a:rPr>
            <a:t> тек </a:t>
          </a:r>
          <a:r>
            <a:rPr lang="ru-RU" sz="1600" kern="1200" dirty="0" err="1" smtClean="0">
              <a:solidFill>
                <a:schemeClr val="tx1"/>
              </a:solidFill>
              <a:latin typeface="Times New Roman" panose="02020603050405020304" pitchFamily="18" charset="0"/>
              <a:cs typeface="Times New Roman" panose="02020603050405020304" pitchFamily="18" charset="0"/>
            </a:rPr>
            <a:t>қана</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өз</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уақыты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еңбегін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іс</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қабілеттілігін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тәуекелге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салмайды</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сонымен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бірге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өндіріске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кеткен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өзінің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серіктестіктерінің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немесе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акционерлерінің</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қаржыларын</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тәуекелге</a:t>
          </a:r>
          <a:r>
            <a:rPr lang="ru-RU" sz="1600" kern="1200" dirty="0" smtClean="0">
              <a:solidFill>
                <a:schemeClr val="tx1"/>
              </a:solidFill>
              <a:latin typeface="Times New Roman" panose="02020603050405020304" pitchFamily="18" charset="0"/>
              <a:cs typeface="Times New Roman" panose="02020603050405020304" pitchFamily="18" charset="0"/>
            </a:rPr>
            <a:t> </a:t>
          </a:r>
          <a:r>
            <a:rPr lang="ru-RU" sz="1600" kern="1200" dirty="0" err="1" smtClean="0">
              <a:solidFill>
                <a:schemeClr val="tx1"/>
              </a:solidFill>
              <a:latin typeface="Times New Roman" panose="02020603050405020304" pitchFamily="18" charset="0"/>
              <a:cs typeface="Times New Roman" panose="02020603050405020304" pitchFamily="18" charset="0"/>
            </a:rPr>
            <a:t>салады</a:t>
          </a:r>
          <a:r>
            <a:rPr lang="ru-RU" sz="1600" kern="1200" dirty="0" smtClean="0">
              <a:solidFill>
                <a:schemeClr val="tx1"/>
              </a:solidFill>
              <a:latin typeface="Times New Roman" panose="02020603050405020304" pitchFamily="18" charset="0"/>
              <a:cs typeface="Times New Roman" panose="02020603050405020304" pitchFamily="18" charset="0"/>
            </a:rPr>
            <a:t>.</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a:off x="690392" y="4722097"/>
        <a:ext cx="10073147" cy="944321"/>
      </dsp:txXfrm>
    </dsp:sp>
    <dsp:sp modelId="{8215E2AB-33FD-4609-BD2B-FF556A51F689}">
      <dsp:nvSpPr>
        <dsp:cNvPr id="0" name=""/>
        <dsp:cNvSpPr/>
      </dsp:nvSpPr>
      <dsp:spPr>
        <a:xfrm>
          <a:off x="100191" y="4604057"/>
          <a:ext cx="1180401" cy="11804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49EC5-C215-4C94-8308-498BBF0F7DB8}">
      <dsp:nvSpPr>
        <dsp:cNvPr id="0" name=""/>
        <dsp:cNvSpPr/>
      </dsp:nvSpPr>
      <dsp:spPr>
        <a:xfrm rot="16200000">
          <a:off x="-1118464" y="1119816"/>
          <a:ext cx="5752530" cy="3512898"/>
        </a:xfrm>
        <a:prstGeom prst="flowChartManualOperation">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a:lnSpc>
              <a:spcPct val="90000"/>
            </a:lnSpc>
            <a:spcBef>
              <a:spcPct val="0"/>
            </a:spcBef>
            <a:spcAft>
              <a:spcPct val="35000"/>
            </a:spcAft>
          </a:pPr>
          <a:r>
            <a:rPr lang="ru-RU" sz="1800" kern="1200" dirty="0" err="1" smtClean="0">
              <a:solidFill>
                <a:schemeClr val="tx1"/>
              </a:solidFill>
              <a:latin typeface="Times New Roman" panose="02020603050405020304" pitchFamily="18" charset="0"/>
              <a:cs typeface="Times New Roman" panose="02020603050405020304" pitchFamily="18" charset="0"/>
            </a:rPr>
            <a:t>Экономикалық</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жағдайлар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Нарыққа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тауар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қызметтер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ұсыну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тауарлардың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қызметтердің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алуан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түрлері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тұтынушылардағы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ақша-қаражат</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көлемі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яғни</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олардың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сатып</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алу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қабілеттілігі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жұмыс</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орнының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және</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жұмыс</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күшінің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артық-кемдігі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еңбек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ақы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қорының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артық-кемдігі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қарыз</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беретін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мекемелердің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ақша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ресурстары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болуы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керек</a:t>
          </a:r>
          <a:r>
            <a:rPr lang="ru-RU" sz="1800" kern="1200" dirty="0" smtClean="0">
              <a:solidFill>
                <a:schemeClr val="tx1"/>
              </a:solidFill>
              <a:latin typeface="Times New Roman" panose="02020603050405020304" pitchFamily="18" charset="0"/>
              <a:cs typeface="Times New Roman" panose="02020603050405020304" pitchFamily="18" charset="0"/>
            </a:rPr>
            <a:t>.</a:t>
          </a:r>
          <a:endParaRPr lang="ru-RU" sz="1800" kern="1200" dirty="0">
            <a:solidFill>
              <a:schemeClr val="tx1"/>
            </a:solidFill>
            <a:latin typeface="Times New Roman" panose="02020603050405020304" pitchFamily="18" charset="0"/>
            <a:cs typeface="Times New Roman" panose="02020603050405020304" pitchFamily="18" charset="0"/>
          </a:endParaRPr>
        </a:p>
      </dsp:txBody>
      <dsp:txXfrm rot="5400000">
        <a:off x="1352" y="1150506"/>
        <a:ext cx="3512898" cy="3451518"/>
      </dsp:txXfrm>
    </dsp:sp>
    <dsp:sp modelId="{4417AAC7-4E86-49D1-A66B-867D291ABFC5}">
      <dsp:nvSpPr>
        <dsp:cNvPr id="0" name=""/>
        <dsp:cNvSpPr/>
      </dsp:nvSpPr>
      <dsp:spPr>
        <a:xfrm rot="16200000">
          <a:off x="2657901" y="1119816"/>
          <a:ext cx="5752530" cy="3512898"/>
        </a:xfrm>
        <a:prstGeom prst="flowChartManualOperation">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a:lnSpc>
              <a:spcPct val="90000"/>
            </a:lnSpc>
            <a:spcBef>
              <a:spcPct val="0"/>
            </a:spcBef>
            <a:spcAft>
              <a:spcPct val="35000"/>
            </a:spcAft>
          </a:pPr>
          <a:r>
            <a:rPr lang="ru-RU" sz="1800" kern="12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жағдайлар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Кәсіпкерлікті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ұйымдастыру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қалыптастыру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үшін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тұтынушыларда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тауар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сатып</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аларлық</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қаражаты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болуы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олардың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тауарға</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қызметке</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деген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талғамы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төлем</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қабілеттілігі</a:t>
          </a:r>
          <a:r>
            <a:rPr lang="ru-RU" sz="1800" kern="1200" dirty="0" smtClean="0">
              <a:solidFill>
                <a:schemeClr val="tx1"/>
              </a:solidFill>
              <a:latin typeface="Times New Roman" panose="02020603050405020304" pitchFamily="18" charset="0"/>
              <a:cs typeface="Times New Roman" panose="02020603050405020304" pitchFamily="18" charset="0"/>
            </a:rPr>
            <a:t> бар </a:t>
          </a:r>
          <a:r>
            <a:rPr lang="ru-RU" sz="1800" kern="1200" dirty="0" err="1" smtClean="0">
              <a:solidFill>
                <a:schemeClr val="tx1"/>
              </a:solidFill>
              <a:latin typeface="Times New Roman" panose="02020603050405020304" pitchFamily="18" charset="0"/>
              <a:cs typeface="Times New Roman" panose="02020603050405020304" pitchFamily="18" charset="0"/>
            </a:rPr>
            <a:t>сұранысы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болуы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жағдай</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әрбір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адамның</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жұмыс</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орнындағы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жағдайы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еңбек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ақы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мөлшерімен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байланысты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Әрбір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кәсіпкер</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денсаулық</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сақтау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жұмыс</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орнын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жасақтау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еңбек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ақы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мөлшерін</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қадағалау</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сияқты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әлеуметтік</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мәселелерге</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белсенді</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араласып</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жағдай</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жасауы</a:t>
          </a:r>
          <a:r>
            <a:rPr lang="ru-RU" sz="1800" kern="1200" dirty="0" smtClean="0">
              <a:solidFill>
                <a:schemeClr val="tx1"/>
              </a:solidFill>
              <a:latin typeface="Times New Roman" panose="02020603050405020304" pitchFamily="18" charset="0"/>
              <a:cs typeface="Times New Roman" panose="02020603050405020304" pitchFamily="18" charset="0"/>
            </a:rPr>
            <a:t> </a:t>
          </a:r>
          <a:r>
            <a:rPr lang="ru-RU" sz="1800" kern="1200" dirty="0" err="1" smtClean="0">
              <a:solidFill>
                <a:schemeClr val="tx1"/>
              </a:solidFill>
              <a:latin typeface="Times New Roman" panose="02020603050405020304" pitchFamily="18" charset="0"/>
              <a:cs typeface="Times New Roman" panose="02020603050405020304" pitchFamily="18" charset="0"/>
            </a:rPr>
            <a:t>тиіс</a:t>
          </a:r>
          <a:r>
            <a:rPr lang="ru-RU" sz="1800" kern="1200" dirty="0" smtClean="0">
              <a:solidFill>
                <a:schemeClr val="tx1"/>
              </a:solidFill>
              <a:latin typeface="Times New Roman" panose="02020603050405020304" pitchFamily="18" charset="0"/>
              <a:cs typeface="Times New Roman" panose="02020603050405020304" pitchFamily="18" charset="0"/>
            </a:rPr>
            <a:t>.</a:t>
          </a:r>
          <a:endParaRPr lang="ru-RU" sz="1800" kern="1200" dirty="0">
            <a:solidFill>
              <a:schemeClr val="tx1"/>
            </a:solidFill>
            <a:latin typeface="Times New Roman" panose="02020603050405020304" pitchFamily="18" charset="0"/>
            <a:cs typeface="Times New Roman" panose="02020603050405020304" pitchFamily="18" charset="0"/>
          </a:endParaRPr>
        </a:p>
      </dsp:txBody>
      <dsp:txXfrm rot="5400000">
        <a:off x="3777717" y="1150506"/>
        <a:ext cx="3512898" cy="3451518"/>
      </dsp:txXfrm>
    </dsp:sp>
    <dsp:sp modelId="{9343AF51-0892-4EA1-AF6A-CA92C7659FA6}">
      <dsp:nvSpPr>
        <dsp:cNvPr id="0" name=""/>
        <dsp:cNvSpPr/>
      </dsp:nvSpPr>
      <dsp:spPr>
        <a:xfrm rot="16200000">
          <a:off x="6434267" y="1119816"/>
          <a:ext cx="5752530" cy="3512898"/>
        </a:xfrm>
        <a:prstGeom prst="flowChartManualOperation">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9418" bIns="0" numCol="1" spcCol="1270" anchor="ctr" anchorCtr="0">
          <a:noAutofit/>
        </a:bodyPr>
        <a:lstStyle/>
        <a:p>
          <a:pPr lvl="0" algn="ctr" defTabSz="889000">
            <a:lnSpc>
              <a:spcPct val="90000"/>
            </a:lnSpc>
            <a:spcBef>
              <a:spcPct val="0"/>
            </a:spcBef>
            <a:spcAft>
              <a:spcPct val="35000"/>
            </a:spcAft>
          </a:pPr>
          <a:r>
            <a:rPr lang="ru-RU" sz="2000" kern="1200" dirty="0" err="1" smtClean="0">
              <a:solidFill>
                <a:schemeClr val="tx1"/>
              </a:solidFill>
              <a:latin typeface="Times New Roman" panose="02020603050405020304" pitchFamily="18" charset="0"/>
              <a:cs typeface="Times New Roman" panose="02020603050405020304" pitchFamily="18" charset="0"/>
            </a:rPr>
            <a:t>Құқықтық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жағдайлар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Кәсіпкерлікті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реттейтін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заңдар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және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нормативтік-құқықтық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жағдайлардың</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болуы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Қазақстан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Республикасының</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Азаматтық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Кодексі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салық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туралы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заңдар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кәсіпкерлерді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қорғайтын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заңдар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шағын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және</a:t>
          </a:r>
          <a:r>
            <a:rPr lang="ru-RU" sz="2000" kern="1200" dirty="0" smtClean="0">
              <a:solidFill>
                <a:schemeClr val="tx1"/>
              </a:solidFill>
              <a:latin typeface="Times New Roman" panose="02020603050405020304" pitchFamily="18" charset="0"/>
              <a:cs typeface="Times New Roman" panose="02020603050405020304" pitchFamily="18" charset="0"/>
            </a:rPr>
            <a:t> орта </a:t>
          </a:r>
          <a:r>
            <a:rPr lang="ru-RU" sz="2000" kern="1200" dirty="0" err="1" smtClean="0">
              <a:solidFill>
                <a:schemeClr val="tx1"/>
              </a:solidFill>
              <a:latin typeface="Times New Roman" panose="02020603050405020304" pitchFamily="18" charset="0"/>
              <a:cs typeface="Times New Roman" panose="02020603050405020304" pitchFamily="18" charset="0"/>
            </a:rPr>
            <a:t>бизнесті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қолдайтын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органдар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меншікке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құқықтық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заңдар</a:t>
          </a:r>
          <a:r>
            <a:rPr lang="ru-RU" sz="2000" kern="1200" dirty="0" smtClean="0">
              <a:solidFill>
                <a:schemeClr val="tx1"/>
              </a:solidFill>
              <a:latin typeface="Times New Roman" panose="02020603050405020304" pitchFamily="18" charset="0"/>
              <a:cs typeface="Times New Roman" panose="02020603050405020304" pitchFamily="18" charset="0"/>
            </a:rPr>
            <a:t>.</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rot="5400000">
        <a:off x="7554083" y="1150506"/>
        <a:ext cx="3512898" cy="345151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425101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365193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133397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382306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298BAE-E276-4119-908B-9B265476236D}" type="datetimeFigureOut">
              <a:rPr lang="ru-RU" smtClean="0"/>
              <a:t>26.04.2023</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649755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298BAE-E276-4119-908B-9B265476236D}" type="datetimeFigureOut">
              <a:rPr lang="ru-RU" smtClean="0"/>
              <a:t>26.04.2023</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3167240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298BAE-E276-4119-908B-9B265476236D}" type="datetimeFigureOut">
              <a:rPr lang="ru-RU" smtClean="0"/>
              <a:t>26.04.2023</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199367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2572770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462355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1528580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029FA2B-9B71-4F9D-B4C5-D04ED450611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6845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1485825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029FA2B-9B71-4F9D-B4C5-D04ED450611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9355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B298BAE-E276-4119-908B-9B265476236D}" type="datetimeFigureOut">
              <a:rPr lang="ru-RU" smtClean="0"/>
              <a:t>26.04.2023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75347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164140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298BAE-E276-4119-908B-9B265476236D}" type="datetimeFigureOut">
              <a:rPr lang="ru-RU" smtClean="0"/>
              <a:t>26.04.2023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029FA2B-9B71-4F9D-B4C5-D04ED4506113}" type="slidenum">
              <a:rPr lang="ru-RU" smtClean="0"/>
              <a:t>‹#›</a:t>
            </a:fld>
            <a:endParaRPr lang="ru-RU"/>
          </a:p>
        </p:txBody>
      </p:sp>
    </p:spTree>
    <p:extLst>
      <p:ext uri="{BB962C8B-B14F-4D97-AF65-F5344CB8AC3E}">
        <p14:creationId xmlns:p14="http://schemas.microsoft.com/office/powerpoint/2010/main" val="3919379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B298BAE-E276-4119-908B-9B265476236D}" type="datetimeFigureOut">
              <a:rPr lang="ru-RU" smtClean="0"/>
              <a:t>26.04.2023</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029FA2B-9B71-4F9D-B4C5-D04ED4506113}" type="slidenum">
              <a:rPr lang="ru-RU" smtClean="0"/>
              <a:t>‹#›</a:t>
            </a:fld>
            <a:endParaRPr lang="ru-RU"/>
          </a:p>
        </p:txBody>
      </p:sp>
    </p:spTree>
    <p:extLst>
      <p:ext uri="{BB962C8B-B14F-4D97-AF65-F5344CB8AC3E}">
        <p14:creationId xmlns:p14="http://schemas.microsoft.com/office/powerpoint/2010/main" val="4050518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b="1" u="sng" dirty="0" smtClean="0">
                <a:latin typeface="KZ Times New Roman" panose="02020603050405020304" pitchFamily="18" charset="0"/>
              </a:rPr>
              <a:t>6-шы дәріс </a:t>
            </a:r>
            <a:br>
              <a:rPr lang="kk-KZ" b="1" u="sng" dirty="0" smtClean="0">
                <a:latin typeface="KZ Times New Roman" panose="02020603050405020304" pitchFamily="18" charset="0"/>
              </a:rPr>
            </a:br>
            <a:endParaRPr lang="ru-RU" dirty="0"/>
          </a:p>
        </p:txBody>
      </p:sp>
      <p:sp>
        <p:nvSpPr>
          <p:cNvPr id="3" name="Объект 2"/>
          <p:cNvSpPr>
            <a:spLocks noGrp="1"/>
          </p:cNvSpPr>
          <p:nvPr>
            <p:ph idx="1"/>
          </p:nvPr>
        </p:nvSpPr>
        <p:spPr/>
        <p:txBody>
          <a:bodyPr/>
          <a:lstStyle/>
          <a:p>
            <a:pPr algn="ctr"/>
            <a:r>
              <a:rPr lang="kk-KZ" sz="3200" dirty="0">
                <a:solidFill>
                  <a:prstClr val="black">
                    <a:lumMod val="85000"/>
                    <a:lumOff val="15000"/>
                  </a:prstClr>
                </a:solidFill>
                <a:latin typeface="KZ Times New Roman" panose="02020603050405020304" pitchFamily="18" charset="0"/>
              </a:rPr>
              <a:t>Тақырыбы</a:t>
            </a:r>
            <a:r>
              <a:rPr lang="kk-KZ" sz="3200" dirty="0">
                <a:solidFill>
                  <a:prstClr val="black">
                    <a:lumMod val="85000"/>
                    <a:lumOff val="15000"/>
                  </a:prstClr>
                </a:solidFill>
              </a:rPr>
              <a:t>: </a:t>
            </a:r>
            <a:r>
              <a:rPr lang="ru-RU" sz="3200" dirty="0">
                <a:solidFill>
                  <a:prstClr val="black">
                    <a:lumMod val="85000"/>
                    <a:lumOff val="15000"/>
                  </a:prstClr>
                </a:solidFill>
                <a:latin typeface="Times New Roman" panose="02020603050405020304" pitchFamily="18" charset="0"/>
                <a:cs typeface="Times New Roman" panose="02020603050405020304" pitchFamily="18" charset="0"/>
              </a:rPr>
              <a:t>КАПИТАЛ МӘНІ МЕН </a:t>
            </a:r>
            <a:r>
              <a:rPr lang="kk-KZ" sz="3200" smtClean="0">
                <a:solidFill>
                  <a:prstClr val="black">
                    <a:lumMod val="85000"/>
                    <a:lumOff val="15000"/>
                  </a:prstClr>
                </a:solidFill>
                <a:latin typeface="Times New Roman" panose="02020603050405020304" pitchFamily="18" charset="0"/>
                <a:cs typeface="Times New Roman" panose="02020603050405020304" pitchFamily="18" charset="0"/>
              </a:rPr>
              <a:t>ТҮРЛЕРІ</a:t>
            </a:r>
            <a:r>
              <a:rPr lang="ru-RU" sz="3200" smtClean="0">
                <a:solidFill>
                  <a:prstClr val="black">
                    <a:lumMod val="85000"/>
                    <a:lumOff val="15000"/>
                  </a:prstClr>
                </a:solidFill>
                <a:latin typeface="Times New Roman" panose="02020603050405020304" pitchFamily="18" charset="0"/>
                <a:cs typeface="Times New Roman" panose="02020603050405020304" pitchFamily="18" charset="0"/>
              </a:rPr>
              <a:t>. </a:t>
            </a:r>
            <a:r>
              <a:rPr lang="ru-RU" sz="3200" dirty="0">
                <a:solidFill>
                  <a:prstClr val="black">
                    <a:lumMod val="85000"/>
                    <a:lumOff val="15000"/>
                  </a:prstClr>
                </a:solidFill>
                <a:latin typeface="Times New Roman" panose="02020603050405020304" pitchFamily="18" charset="0"/>
                <a:cs typeface="Times New Roman" panose="02020603050405020304" pitchFamily="18" charset="0"/>
              </a:rPr>
              <a:t>КӘСІПКЕРЛІКТІ ҰЙЫМДАСТЫРУ </a:t>
            </a:r>
            <a:r>
              <a:rPr lang="ru-RU" sz="3200" dirty="0" smtClean="0">
                <a:solidFill>
                  <a:prstClr val="black">
                    <a:lumMod val="85000"/>
                    <a:lumOff val="15000"/>
                  </a:prstClr>
                </a:solidFill>
                <a:latin typeface="Times New Roman" panose="02020603050405020304" pitchFamily="18" charset="0"/>
                <a:cs typeface="Times New Roman" panose="02020603050405020304" pitchFamily="18" charset="0"/>
              </a:rPr>
              <a:t>НЕГІЗДЕРІ</a:t>
            </a:r>
          </a:p>
          <a:p>
            <a:pPr algn="ctr"/>
            <a:endParaRPr lang="kk-KZ" sz="3200" dirty="0">
              <a:solidFill>
                <a:prstClr val="black">
                  <a:lumMod val="85000"/>
                  <a:lumOff val="15000"/>
                </a:prstClr>
              </a:solidFill>
              <a:latin typeface="Times New Roman" panose="02020603050405020304" pitchFamily="18" charset="0"/>
              <a:cs typeface="Times New Roman" panose="02020603050405020304" pitchFamily="18" charset="0"/>
            </a:endParaRPr>
          </a:p>
          <a:p>
            <a:pPr algn="r"/>
            <a:r>
              <a:rPr lang="kk-KZ" sz="3200" dirty="0" smtClean="0">
                <a:solidFill>
                  <a:prstClr val="black">
                    <a:lumMod val="85000"/>
                    <a:lumOff val="15000"/>
                  </a:prstClr>
                </a:solidFill>
                <a:latin typeface="Times New Roman" panose="02020603050405020304" pitchFamily="18" charset="0"/>
                <a:cs typeface="Times New Roman" panose="02020603050405020304" pitchFamily="18" charset="0"/>
              </a:rPr>
              <a:t>Дәріскер: Сагидолдина А.Ж.</a:t>
            </a:r>
            <a:endParaRPr lang="ru-RU" dirty="0"/>
          </a:p>
        </p:txBody>
      </p:sp>
    </p:spTree>
    <p:extLst>
      <p:ext uri="{BB962C8B-B14F-4D97-AF65-F5344CB8AC3E}">
        <p14:creationId xmlns:p14="http://schemas.microsoft.com/office/powerpoint/2010/main" val="2325763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060812" y="882033"/>
            <a:ext cx="9880979" cy="5021630"/>
          </a:xfrm>
        </p:spPr>
        <p:txBody>
          <a:bodyPr>
            <a:normAutofit/>
          </a:bodyPr>
          <a:lstStyle/>
          <a:p>
            <a:r>
              <a:rPr lang="ru-RU" sz="2800" b="1" u="sng" dirty="0" err="1" smtClean="0">
                <a:solidFill>
                  <a:srgbClr val="FF0000"/>
                </a:solidFill>
                <a:latin typeface="KZ Times New Roman" panose="02020603050405020304" pitchFamily="18" charset="0"/>
              </a:rPr>
              <a:t>Қарастырылатын</a:t>
            </a:r>
            <a:r>
              <a:rPr lang="ru-RU" sz="2800" b="1" u="sng" dirty="0" smtClean="0">
                <a:solidFill>
                  <a:srgbClr val="FF0000"/>
                </a:solidFill>
                <a:latin typeface="KZ Times New Roman" panose="02020603050405020304" pitchFamily="18" charset="0"/>
              </a:rPr>
              <a:t> </a:t>
            </a:r>
            <a:r>
              <a:rPr lang="ru-RU" sz="2800" b="1" u="sng" dirty="0" err="1" smtClean="0">
                <a:solidFill>
                  <a:srgbClr val="FF0000"/>
                </a:solidFill>
                <a:latin typeface="KZ Times New Roman" panose="02020603050405020304" pitchFamily="18" charset="0"/>
              </a:rPr>
              <a:t>сұрақтар</a:t>
            </a:r>
            <a:r>
              <a:rPr lang="ru-RU" sz="2800" b="1" u="sng" dirty="0" smtClean="0">
                <a:solidFill>
                  <a:srgbClr val="FF0000"/>
                </a:solidFill>
                <a:latin typeface="KZ Times New Roman" panose="02020603050405020304" pitchFamily="18" charset="0"/>
              </a:rPr>
              <a:t>:</a:t>
            </a:r>
          </a:p>
          <a:p>
            <a:r>
              <a:rPr lang="kk-KZ" sz="2800" dirty="0" smtClean="0">
                <a:solidFill>
                  <a:srgbClr val="FF0000"/>
                </a:solidFill>
                <a:latin typeface="KZ Times New Roman" panose="02020603050405020304" pitchFamily="18" charset="0"/>
              </a:rPr>
              <a:t>1.</a:t>
            </a:r>
            <a:r>
              <a:rPr lang="ru-RU" sz="2800" b="1" dirty="0"/>
              <a:t> </a:t>
            </a:r>
            <a:r>
              <a:rPr lang="ru-RU" sz="2800" dirty="0">
                <a:solidFill>
                  <a:schemeClr val="tx1"/>
                </a:solidFill>
                <a:latin typeface="KZ Times New Roman" panose="02020603050405020304" pitchFamily="18" charset="0"/>
              </a:rPr>
              <a:t>Капитал: </a:t>
            </a:r>
            <a:r>
              <a:rPr lang="ru-RU" sz="2800" dirty="0" err="1">
                <a:solidFill>
                  <a:schemeClr val="tx1"/>
                </a:solidFill>
                <a:latin typeface="KZ Times New Roman" panose="02020603050405020304" pitchFamily="18" charset="0"/>
              </a:rPr>
              <a:t>мәні</a:t>
            </a:r>
            <a:r>
              <a:rPr lang="ru-RU" sz="2800" dirty="0">
                <a:solidFill>
                  <a:schemeClr val="tx1"/>
                </a:solidFill>
                <a:latin typeface="KZ Times New Roman" panose="02020603050405020304" pitchFamily="18" charset="0"/>
              </a:rPr>
              <a:t> мен </a:t>
            </a:r>
            <a:r>
              <a:rPr lang="ru-RU" sz="2800" dirty="0" err="1" smtClean="0">
                <a:solidFill>
                  <a:schemeClr val="tx1"/>
                </a:solidFill>
                <a:latin typeface="KZ Times New Roman" panose="02020603050405020304" pitchFamily="18" charset="0"/>
              </a:rPr>
              <a:t>түрлері</a:t>
            </a:r>
            <a:r>
              <a:rPr lang="ru-RU" sz="2800" dirty="0" smtClean="0">
                <a:solidFill>
                  <a:schemeClr val="tx1"/>
                </a:solidFill>
                <a:latin typeface="KZ Times New Roman" panose="02020603050405020304" pitchFamily="18" charset="0"/>
              </a:rPr>
              <a:t>. </a:t>
            </a:r>
            <a:r>
              <a:rPr lang="ru-RU" sz="2800" dirty="0">
                <a:solidFill>
                  <a:schemeClr val="tx1"/>
                </a:solidFill>
              </a:rPr>
              <a:t>	</a:t>
            </a:r>
          </a:p>
          <a:p>
            <a:r>
              <a:rPr lang="kk-KZ" sz="2800" dirty="0" smtClean="0">
                <a:solidFill>
                  <a:schemeClr val="tx1"/>
                </a:solidFill>
                <a:latin typeface="KZ Times New Roman" panose="02020603050405020304" pitchFamily="18" charset="0"/>
              </a:rPr>
              <a:t>2.</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Кәсіпкерлікті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ұйымдастырудың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негізгі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түрлері</a:t>
            </a:r>
            <a:endParaRPr lang="ru-RU" sz="2800" dirty="0">
              <a:solidFill>
                <a:schemeClr val="tx1"/>
              </a:solidFill>
              <a:latin typeface="Times New Roman" panose="02020603050405020304" pitchFamily="18" charset="0"/>
              <a:cs typeface="Times New Roman" panose="02020603050405020304" pitchFamily="18" charset="0"/>
            </a:endParaRPr>
          </a:p>
          <a:p>
            <a:r>
              <a:rPr lang="ru-RU" sz="2800" dirty="0" smtClean="0">
                <a:solidFill>
                  <a:schemeClr val="tx1"/>
                </a:solidFill>
                <a:latin typeface="Times New Roman" panose="02020603050405020304" pitchFamily="18" charset="0"/>
                <a:cs typeface="Times New Roman" panose="02020603050405020304" pitchFamily="18" charset="0"/>
              </a:rPr>
              <a:t>3</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Кәсіпкерлік</a:t>
            </a:r>
            <a:r>
              <a:rPr lang="ru-RU" sz="2800" dirty="0">
                <a:solidFill>
                  <a:schemeClr val="tx1"/>
                </a:solidFill>
                <a:latin typeface="Times New Roman" panose="02020603050405020304" pitchFamily="18" charset="0"/>
                <a:cs typeface="Times New Roman" panose="02020603050405020304" pitchFamily="18" charset="0"/>
              </a:rPr>
              <a:t> капитал. </a:t>
            </a:r>
            <a:r>
              <a:rPr lang="ru-RU" sz="2800" dirty="0" err="1">
                <a:solidFill>
                  <a:schemeClr val="tx1"/>
                </a:solidFill>
                <a:latin typeface="Times New Roman" panose="02020603050405020304" pitchFamily="18" charset="0"/>
                <a:cs typeface="Times New Roman" panose="02020603050405020304" pitchFamily="18" charset="0"/>
              </a:rPr>
              <a:t>Толық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айналым</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және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ауыспалы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айналым</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Инвестициялар</a:t>
            </a:r>
            <a:endParaRPr lang="ru-RU" sz="2800" dirty="0">
              <a:solidFill>
                <a:schemeClr val="tx1"/>
              </a:solidFill>
              <a:latin typeface="Times New Roman" panose="02020603050405020304" pitchFamily="18" charset="0"/>
              <a:cs typeface="Times New Roman" panose="02020603050405020304" pitchFamily="18" charset="0"/>
            </a:endParaRPr>
          </a:p>
          <a:p>
            <a:r>
              <a:rPr lang="ru-RU" sz="2800" dirty="0" smtClean="0">
                <a:solidFill>
                  <a:schemeClr val="tx1"/>
                </a:solidFill>
                <a:latin typeface="Times New Roman" panose="02020603050405020304" pitchFamily="18" charset="0"/>
                <a:cs typeface="Times New Roman" panose="02020603050405020304" pitchFamily="18" charset="0"/>
              </a:rPr>
              <a:t>4</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Қазақстандағы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кәсіпкерліктің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дамуы</a:t>
            </a:r>
            <a:r>
              <a:rPr lang="ru-RU" sz="28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67683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10185" y="136479"/>
            <a:ext cx="10727140" cy="3384644"/>
          </a:xfrm>
        </p:spPr>
        <p:txBody>
          <a:bodyPr>
            <a:noAutofit/>
          </a:bodyPr>
          <a:lstStyle/>
          <a:p>
            <a:r>
              <a:rPr lang="ru-RU" sz="3600" b="1" dirty="0">
                <a:latin typeface="Times New Roman" panose="02020603050405020304" pitchFamily="18" charset="0"/>
                <a:cs typeface="Times New Roman" panose="02020603050405020304" pitchFamily="18" charset="0"/>
              </a:rPr>
              <a:t>Капитал</a:t>
            </a:r>
            <a:r>
              <a:rPr lang="ru-RU" sz="3600" dirty="0">
                <a:latin typeface="Times New Roman" panose="02020603050405020304" pitchFamily="18" charset="0"/>
                <a:cs typeface="Times New Roman" panose="02020603050405020304" pitchFamily="18" charset="0"/>
              </a:rPr>
              <a:t> –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негізгі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өндіргіш</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күштерден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тұратын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құрал-жабдықтары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түріндегі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физикалық</a:t>
            </a:r>
            <a:r>
              <a:rPr lang="ru-RU" sz="3600" dirty="0">
                <a:latin typeface="Times New Roman" panose="02020603050405020304" pitchFamily="18" charset="0"/>
                <a:cs typeface="Times New Roman" panose="02020603050405020304" pitchFamily="18" charset="0"/>
              </a:rPr>
              <a:t> капитал.</a:t>
            </a:r>
            <a:br>
              <a:rPr lang="ru-RU" sz="3600" dirty="0">
                <a:latin typeface="Times New Roman" panose="02020603050405020304" pitchFamily="18" charset="0"/>
                <a:cs typeface="Times New Roman" panose="02020603050405020304" pitchFamily="18" charset="0"/>
              </a:rPr>
            </a:br>
            <a:r>
              <a:rPr lang="ru-RU" sz="3600" b="1" dirty="0">
                <a:latin typeface="Times New Roman" panose="02020603050405020304" pitchFamily="18" charset="0"/>
                <a:cs typeface="Times New Roman" panose="02020603050405020304" pitchFamily="18" charset="0"/>
              </a:rPr>
              <a:t>Капитал</a:t>
            </a:r>
            <a:r>
              <a:rPr lang="ru-RU" sz="3600" dirty="0">
                <a:latin typeface="Times New Roman" panose="02020603050405020304" pitchFamily="18" charset="0"/>
                <a:cs typeface="Times New Roman" panose="02020603050405020304" pitchFamily="18" charset="0"/>
              </a:rPr>
              <a:t> –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белгілі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уақыт</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бойы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жинақталған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емес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мақсаттағы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қорлар</a:t>
            </a:r>
            <a:r>
              <a:rPr lang="ru-RU" sz="3600" dirty="0">
                <a:latin typeface="Times New Roman" panose="02020603050405020304" pitchFamily="18" charset="0"/>
                <a:cs typeface="Times New Roman" panose="02020603050405020304" pitchFamily="18" charset="0"/>
              </a:rPr>
              <a:t>.</a:t>
            </a:r>
            <a:br>
              <a:rPr lang="ru-RU" sz="3600" dirty="0">
                <a:latin typeface="Times New Roman" panose="02020603050405020304" pitchFamily="18" charset="0"/>
                <a:cs typeface="Times New Roman" panose="02020603050405020304" pitchFamily="18" charset="0"/>
              </a:rPr>
            </a:br>
            <a:r>
              <a:rPr lang="ru-RU" sz="3600" dirty="0" err="1">
                <a:latin typeface="Times New Roman" panose="02020603050405020304" pitchFamily="18" charset="0"/>
                <a:cs typeface="Times New Roman" panose="02020603050405020304" pitchFamily="18" charset="0"/>
              </a:rPr>
              <a:t>Капиталдың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бағасын</a:t>
            </a:r>
            <a:r>
              <a:rPr lang="ru-RU" sz="3600"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пайыз</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деп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атайды</a:t>
            </a:r>
            <a:r>
              <a:rPr lang="ru-RU" sz="3600" dirty="0">
                <a:latin typeface="Times New Roman" panose="02020603050405020304" pitchFamily="18" charset="0"/>
                <a:cs typeface="Times New Roman" panose="02020603050405020304" pitchFamily="18" charset="0"/>
              </a:rPr>
              <a:t>. </a:t>
            </a:r>
          </a:p>
        </p:txBody>
      </p:sp>
      <p:sp>
        <p:nvSpPr>
          <p:cNvPr id="3" name="Подзаголовок 2"/>
          <p:cNvSpPr>
            <a:spLocks noGrp="1"/>
          </p:cNvSpPr>
          <p:nvPr>
            <p:ph type="subTitle" idx="1"/>
          </p:nvPr>
        </p:nvSpPr>
        <p:spPr>
          <a:xfrm>
            <a:off x="1856097" y="3521123"/>
            <a:ext cx="5377216" cy="2920620"/>
          </a:xfrm>
        </p:spPr>
        <p:txBody>
          <a:bodyPr>
            <a:noAutofit/>
          </a:bodyPr>
          <a:lstStyle/>
          <a:p>
            <a:r>
              <a:rPr lang="ru-RU" sz="2800" b="1" dirty="0" err="1">
                <a:solidFill>
                  <a:schemeClr val="tx1"/>
                </a:solidFill>
                <a:latin typeface="Times New Roman" panose="02020603050405020304" pitchFamily="18" charset="0"/>
                <a:cs typeface="Times New Roman" panose="02020603050405020304" pitchFamily="18" charset="0"/>
              </a:rPr>
              <a:t>Несие</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пайызы</a:t>
            </a:r>
            <a:r>
              <a:rPr lang="ru-RU" sz="2800" b="1" dirty="0">
                <a:solidFill>
                  <a:schemeClr val="tx1"/>
                </a:solidFill>
                <a:latin typeface="Times New Roman" panose="02020603050405020304" pitchFamily="18" charset="0"/>
                <a:cs typeface="Times New Roman" panose="02020603050405020304" pitchFamily="18" charset="0"/>
              </a:rPr>
              <a:t> </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бұл</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белгілі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бір</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уақыт</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аралығында</a:t>
            </a:r>
            <a:r>
              <a:rPr lang="ru-RU" sz="2800" dirty="0">
                <a:solidFill>
                  <a:schemeClr val="tx1"/>
                </a:solidFill>
                <a:latin typeface="Times New Roman" panose="02020603050405020304" pitchFamily="18" charset="0"/>
                <a:cs typeface="Times New Roman" panose="02020603050405020304" pitchFamily="18" charset="0"/>
              </a:rPr>
              <a:t> капитал </a:t>
            </a:r>
            <a:r>
              <a:rPr lang="ru-RU" sz="2800" dirty="0" err="1">
                <a:solidFill>
                  <a:schemeClr val="tx1"/>
                </a:solidFill>
                <a:latin typeface="Times New Roman" panose="02020603050405020304" pitchFamily="18" charset="0"/>
                <a:cs typeface="Times New Roman" panose="02020603050405020304" pitchFamily="18" charset="0"/>
              </a:rPr>
              <a:t>иесіне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құралдарын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пайдаланғаны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үшін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төлейтін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бағасы</a:t>
            </a:r>
            <a:r>
              <a:rPr lang="ru-RU" sz="2800" dirty="0">
                <a:solidFill>
                  <a:schemeClr val="tx1"/>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7424381" y="3521123"/>
            <a:ext cx="4612943" cy="3152135"/>
          </a:xfrm>
          <a:prstGeom prst="rect">
            <a:avLst/>
          </a:prstGeom>
        </p:spPr>
      </p:pic>
    </p:spTree>
    <p:extLst>
      <p:ext uri="{BB962C8B-B14F-4D97-AF65-F5344CB8AC3E}">
        <p14:creationId xmlns:p14="http://schemas.microsoft.com/office/powerpoint/2010/main" val="2306381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28801" y="286604"/>
            <a:ext cx="10263116" cy="2047163"/>
          </a:xfrm>
        </p:spPr>
        <p:txBody>
          <a:bodyPr>
            <a:normAutofit/>
          </a:bodyPr>
          <a:lstStyle/>
          <a:p>
            <a:r>
              <a:rPr lang="ru-RU" sz="3200" dirty="0" err="1">
                <a:latin typeface="Times New Roman" panose="02020603050405020304" pitchFamily="18" charset="0"/>
                <a:cs typeface="Times New Roman" panose="02020603050405020304" pitchFamily="18" charset="0"/>
              </a:rPr>
              <a:t>Кәсіпкерлік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адам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қызметінің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ерекше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саласы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және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еңбектің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басқа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түрлерінен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оқшауланып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тұрады</a:t>
            </a:r>
            <a:r>
              <a:rPr lang="ru-RU" sz="3200" dirty="0">
                <a:latin typeface="Times New Roman" panose="02020603050405020304" pitchFamily="18" charset="0"/>
                <a:cs typeface="Times New Roman" panose="02020603050405020304" pitchFamily="18" charset="0"/>
              </a:rPr>
              <a:t>. </a:t>
            </a:r>
            <a:r>
              <a:rPr lang="ru-RU" sz="3200" b="1" i="1" dirty="0">
                <a:latin typeface="Times New Roman" panose="02020603050405020304" pitchFamily="18" charset="0"/>
                <a:cs typeface="Times New Roman" panose="02020603050405020304" pitchFamily="18" charset="0"/>
              </a:rPr>
              <a:t>«КӘСІПКЕРЛІК» </a:t>
            </a:r>
            <a:r>
              <a:rPr lang="ru-RU" sz="3200" dirty="0" err="1">
                <a:latin typeface="Times New Roman" panose="02020603050405020304" pitchFamily="18" charset="0"/>
                <a:cs typeface="Times New Roman" panose="02020603050405020304" pitchFamily="18" charset="0"/>
              </a:rPr>
              <a:t>терминін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алғашқы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рет</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ағылшын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экономисі</a:t>
            </a:r>
            <a:r>
              <a:rPr lang="ru-RU" sz="3200" dirty="0">
                <a:latin typeface="Times New Roman" panose="02020603050405020304" pitchFamily="18" charset="0"/>
                <a:cs typeface="Times New Roman" panose="02020603050405020304" pitchFamily="18" charset="0"/>
              </a:rPr>
              <a:t> Ричард </a:t>
            </a:r>
            <a:r>
              <a:rPr lang="ru-RU" sz="3200" dirty="0" err="1">
                <a:latin typeface="Times New Roman" panose="02020603050405020304" pitchFamily="18" charset="0"/>
                <a:cs typeface="Times New Roman" panose="02020603050405020304" pitchFamily="18" charset="0"/>
              </a:rPr>
              <a:t>Кантильон</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енгізді</a:t>
            </a:r>
            <a:r>
              <a:rPr lang="ru-RU" sz="3200" dirty="0" smtClean="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0270" y="2770188"/>
            <a:ext cx="6953250"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414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78425" y="218365"/>
            <a:ext cx="10126188" cy="2088108"/>
          </a:xfrm>
        </p:spPr>
        <p:txBody>
          <a:bodyPr>
            <a:noAutofit/>
          </a:bodyPr>
          <a:lstStyle/>
          <a:p>
            <a:r>
              <a:rPr lang="ru-RU" sz="3200" b="1" dirty="0" err="1">
                <a:latin typeface="Times New Roman" panose="02020603050405020304" pitchFamily="18" charset="0"/>
                <a:cs typeface="Times New Roman" panose="02020603050405020304" pitchFamily="18" charset="0"/>
              </a:rPr>
              <a:t>Кәсіпкерлік</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дегеніміз</a:t>
            </a:r>
            <a:r>
              <a:rPr lang="ru-RU" sz="3200" b="1"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бұл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азаматтар</a:t>
            </a:r>
            <a:r>
              <a:rPr lang="ru-RU" sz="3200" dirty="0">
                <a:latin typeface="Times New Roman" panose="02020603050405020304" pitchFamily="18" charset="0"/>
                <a:cs typeface="Times New Roman" panose="02020603050405020304" pitchFamily="18" charset="0"/>
              </a:rPr>
              <a:t> мен </a:t>
            </a:r>
            <a:r>
              <a:rPr lang="ru-RU" sz="3200" dirty="0" err="1">
                <a:latin typeface="Times New Roman" panose="02020603050405020304" pitchFamily="18" charset="0"/>
                <a:cs typeface="Times New Roman" panose="02020603050405020304" pitchFamily="18" charset="0"/>
              </a:rPr>
              <a:t>бірлестіктердің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мүліктік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жауапкершілік</a:t>
            </a:r>
            <a:r>
              <a:rPr lang="ru-RU" sz="3200" dirty="0">
                <a:latin typeface="Times New Roman" panose="02020603050405020304" pitchFamily="18" charset="0"/>
                <a:cs typeface="Times New Roman" panose="02020603050405020304" pitchFamily="18" charset="0"/>
              </a:rPr>
              <a:t> пен </a:t>
            </a:r>
            <a:r>
              <a:rPr lang="ru-RU" sz="3200" dirty="0" err="1">
                <a:latin typeface="Times New Roman" panose="02020603050405020304" pitchFamily="18" charset="0"/>
                <a:cs typeface="Times New Roman" panose="02020603050405020304" pitchFamily="18" charset="0"/>
              </a:rPr>
              <a:t>тәуекел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ету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негізінде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іске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асырылатын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жоғары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табыс</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алуға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бағытталған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шығармашылық</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дербес</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іс-әрекеттері</a:t>
            </a:r>
            <a:r>
              <a:rPr lang="ru-RU" sz="32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2511188" y="2579427"/>
            <a:ext cx="8079475" cy="4278573"/>
          </a:xfrm>
          <a:prstGeom prst="rect">
            <a:avLst/>
          </a:prstGeom>
        </p:spPr>
      </p:pic>
    </p:spTree>
    <p:extLst>
      <p:ext uri="{BB962C8B-B14F-4D97-AF65-F5344CB8AC3E}">
        <p14:creationId xmlns:p14="http://schemas.microsoft.com/office/powerpoint/2010/main" val="3637567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01504" y="109182"/>
            <a:ext cx="10290411" cy="6523630"/>
          </a:xfrm>
        </p:spPr>
        <p:txBody>
          <a:bodyPr>
            <a:normAutofit/>
          </a:bodyPr>
          <a:lstStyle/>
          <a:p>
            <a:r>
              <a:rPr lang="ru-RU" sz="2800" b="1" dirty="0" err="1">
                <a:latin typeface="Times New Roman" panose="02020603050405020304" pitchFamily="18" charset="0"/>
                <a:cs typeface="Times New Roman" panose="02020603050405020304" pitchFamily="18" charset="0"/>
              </a:rPr>
              <a:t>Кәсіпкерліктің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негізгі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белгілері</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шаруашылық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субъектілерінің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дербестігі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тәуелсіздігі</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мүдделілігі</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шаруашылық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тәуекел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етуі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жауапкершілігі</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белсенді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ізденуі</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жаңашылдығы</a:t>
            </a:r>
            <a:r>
              <a:rPr lang="ru-RU" sz="2800" dirty="0" smtClean="0">
                <a:latin typeface="Times New Roman" panose="02020603050405020304" pitchFamily="18" charset="0"/>
                <a:cs typeface="Times New Roman" panose="02020603050405020304" pitchFamily="18" charset="0"/>
              </a:rPr>
              <a:t>.</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Кәсіпкерліктің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субъектілері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мемлекет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тұлғалар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заңды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тұлғалар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серіктестіктер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арендалық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ұжымдар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акционерлік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қоғамдар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шаруашылық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ассоциациялары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әртүрлі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бірлестіктер</a:t>
            </a:r>
            <a:r>
              <a:rPr lang="ru-RU" sz="2800" dirty="0" smtClean="0">
                <a:latin typeface="Times New Roman" panose="02020603050405020304" pitchFamily="18" charset="0"/>
                <a:cs typeface="Times New Roman" panose="02020603050405020304" pitchFamily="18" charset="0"/>
              </a:rPr>
              <a:t>.</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Кәсіпкерліктің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объектілері</a:t>
            </a:r>
            <a:r>
              <a:rPr lang="ru-RU" sz="2800" b="1"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шаруашылық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қызметтің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келген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коммерциялық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делдалдық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инновациялық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кеңес</a:t>
            </a:r>
            <a:r>
              <a:rPr lang="ru-RU" sz="2800" dirty="0">
                <a:latin typeface="Times New Roman" panose="02020603050405020304" pitchFamily="18" charset="0"/>
                <a:cs typeface="Times New Roman" panose="02020603050405020304" pitchFamily="18" charset="0"/>
              </a:rPr>
              <a:t> беру </a:t>
            </a:r>
            <a:r>
              <a:rPr lang="ru-RU" sz="2800" dirty="0" err="1">
                <a:latin typeface="Times New Roman" panose="02020603050405020304" pitchFamily="18" charset="0"/>
                <a:cs typeface="Times New Roman" panose="02020603050405020304" pitchFamily="18" charset="0"/>
              </a:rPr>
              <a:t>іс-әрекеттері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құнды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қағаздармен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операциялар</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25130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9367" y="109182"/>
            <a:ext cx="10085245" cy="736979"/>
          </a:xfrm>
        </p:spPr>
        <p:txBody>
          <a:bodyPr>
            <a:normAutofit/>
          </a:bodyPr>
          <a:lstStyle/>
          <a:p>
            <a:r>
              <a:rPr lang="ru-RU" sz="4000" dirty="0" err="1">
                <a:latin typeface="Times New Roman" panose="02020603050405020304" pitchFamily="18" charset="0"/>
                <a:cs typeface="Times New Roman" panose="02020603050405020304" pitchFamily="18" charset="0"/>
              </a:rPr>
              <a:t>Кәсіпкерліктің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негізгі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атқаратын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қызметтері</a:t>
            </a:r>
            <a:r>
              <a:rPr lang="ru-RU" sz="4000" dirty="0">
                <a:latin typeface="Times New Roman" panose="02020603050405020304" pitchFamily="18" charset="0"/>
                <a:cs typeface="Times New Roman" panose="02020603050405020304" pitchFamily="18" charset="0"/>
              </a:rPr>
              <a:t>:</a:t>
            </a:r>
          </a:p>
        </p:txBody>
      </p:sp>
      <p:graphicFrame>
        <p:nvGraphicFramePr>
          <p:cNvPr id="4" name="Схема 3"/>
          <p:cNvGraphicFramePr/>
          <p:nvPr>
            <p:extLst>
              <p:ext uri="{D42A27DB-BD31-4B8C-83A1-F6EECF244321}">
                <p14:modId xmlns:p14="http://schemas.microsoft.com/office/powerpoint/2010/main" val="1241051951"/>
              </p:ext>
            </p:extLst>
          </p:nvPr>
        </p:nvGraphicFramePr>
        <p:xfrm>
          <a:off x="1199485" y="846161"/>
          <a:ext cx="10851488"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908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5846" y="1"/>
            <a:ext cx="10636154" cy="1105468"/>
          </a:xfrm>
        </p:spPr>
        <p:txBody>
          <a:bodyPr>
            <a:normAutofit fontScale="90000"/>
          </a:bodyPr>
          <a:lstStyle/>
          <a:p>
            <a:r>
              <a:rPr lang="ru-RU" dirty="0" err="1">
                <a:solidFill>
                  <a:schemeClr val="tx1"/>
                </a:solidFill>
                <a:latin typeface="Times New Roman" panose="02020603050405020304" pitchFamily="18" charset="0"/>
                <a:cs typeface="Times New Roman" panose="02020603050405020304" pitchFamily="18" charset="0"/>
              </a:rPr>
              <a:t>Кәсіпкерліктің</a:t>
            </a:r>
            <a:r>
              <a:rPr lang="ru-RU"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экономикалық</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әлеуметтік</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және</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құқықтық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жағдайлары</a:t>
            </a:r>
            <a:r>
              <a:rPr lang="ru-RU" dirty="0">
                <a:solidFill>
                  <a:schemeClr val="tx1"/>
                </a:solidFill>
                <a:latin typeface="Times New Roman" panose="02020603050405020304" pitchFamily="18" charset="0"/>
                <a:cs typeface="Times New Roman" panose="02020603050405020304" pitchFamily="18" charset="0"/>
              </a:rPr>
              <a:t>.</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072494439"/>
              </p:ext>
            </p:extLst>
          </p:nvPr>
        </p:nvGraphicFramePr>
        <p:xfrm>
          <a:off x="955343" y="1105469"/>
          <a:ext cx="11068334" cy="5752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505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6728" y="177421"/>
            <a:ext cx="11586949" cy="764275"/>
          </a:xfrm>
        </p:spPr>
        <p:txBody>
          <a:bodyPr>
            <a:normAutofit/>
          </a:bodyPr>
          <a:lstStyle/>
          <a:p>
            <a:r>
              <a:rPr lang="ru-RU" sz="3200" b="1" dirty="0" err="1">
                <a:latin typeface="Times New Roman" panose="02020603050405020304" pitchFamily="18" charset="0"/>
                <a:cs typeface="Times New Roman" panose="02020603050405020304" pitchFamily="18" charset="0"/>
              </a:rPr>
              <a:t>Кәсіпкерліктің</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түрлері</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және</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ұйымдастыру</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формалары</a:t>
            </a:r>
            <a:r>
              <a:rPr lang="ru-RU" sz="3200" b="1" dirty="0">
                <a:latin typeface="Times New Roman" panose="02020603050405020304" pitchFamily="18" charset="0"/>
                <a:cs typeface="Times New Roman" panose="02020603050405020304" pitchFamily="18" charset="0"/>
              </a:rPr>
              <a:t>.</a:t>
            </a:r>
          </a:p>
        </p:txBody>
      </p:sp>
      <p:sp>
        <p:nvSpPr>
          <p:cNvPr id="3" name="Подзаголовок 2"/>
          <p:cNvSpPr>
            <a:spLocks noGrp="1"/>
          </p:cNvSpPr>
          <p:nvPr>
            <p:ph type="subTitle" idx="1"/>
          </p:nvPr>
        </p:nvSpPr>
        <p:spPr>
          <a:xfrm>
            <a:off x="1910687" y="1241947"/>
            <a:ext cx="10281313" cy="5459104"/>
          </a:xfrm>
        </p:spPr>
        <p:txBody>
          <a:bodyPr>
            <a:normAutofit/>
          </a:bodyPr>
          <a:lstStyle/>
          <a:p>
            <a:r>
              <a:rPr lang="ru-RU" dirty="0"/>
              <a:t>• </a:t>
            </a:r>
            <a:r>
              <a:rPr lang="ru-RU" sz="2000" b="1" dirty="0" err="1">
                <a:solidFill>
                  <a:schemeClr val="tx1"/>
                </a:solidFill>
                <a:latin typeface="Times New Roman" panose="02020603050405020304" pitchFamily="18" charset="0"/>
                <a:cs typeface="Times New Roman" panose="02020603050405020304" pitchFamily="18" charset="0"/>
              </a:rPr>
              <a:t>Өндірістік</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кәсіпкерлік</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тауар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өндірумен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және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қызмет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көрсетумен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байланысты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a:t>
            </a:r>
            <a:r>
              <a:rPr lang="ru-RU" sz="2000" dirty="0">
                <a:solidFill>
                  <a:schemeClr val="tx1"/>
                </a:solidFill>
                <a:latin typeface="Times New Roman" panose="02020603050405020304" pitchFamily="18" charset="0"/>
                <a:cs typeface="Times New Roman" panose="02020603050405020304" pitchFamily="18" charset="0"/>
              </a:rPr>
              <a:t>.</a:t>
            </a:r>
          </a:p>
          <a:p>
            <a:r>
              <a:rPr lang="ru-RU" sz="2000"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Коммерциялық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кәсіпкерлік</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өнім</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өндірумен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байланысты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емес</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тауарлар</a:t>
            </a:r>
            <a:r>
              <a:rPr lang="ru-RU" sz="2000" dirty="0">
                <a:solidFill>
                  <a:schemeClr val="tx1"/>
                </a:solidFill>
                <a:latin typeface="Times New Roman" panose="02020603050405020304" pitchFamily="18" charset="0"/>
                <a:cs typeface="Times New Roman" panose="02020603050405020304" pitchFamily="18" charset="0"/>
              </a:rPr>
              <a:t> мен </a:t>
            </a:r>
            <a:r>
              <a:rPr lang="ru-RU" sz="2000" dirty="0" err="1">
                <a:solidFill>
                  <a:schemeClr val="tx1"/>
                </a:solidFill>
                <a:latin typeface="Times New Roman" panose="02020603050405020304" pitchFamily="18" charset="0"/>
                <a:cs typeface="Times New Roman" panose="02020603050405020304" pitchFamily="18" charset="0"/>
              </a:rPr>
              <a:t>қызметтерді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қайта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сату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бойынша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операцияларды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жүргізумен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ерекшеленетін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Коммерциялық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кәсіпкерліктің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іс</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өрісі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тауар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биржалары</a:t>
            </a:r>
            <a:r>
              <a:rPr lang="ru-RU" sz="2000" dirty="0">
                <a:solidFill>
                  <a:schemeClr val="tx1"/>
                </a:solidFill>
                <a:latin typeface="Times New Roman" panose="02020603050405020304" pitchFamily="18" charset="0"/>
                <a:cs typeface="Times New Roman" panose="02020603050405020304" pitchFamily="18" charset="0"/>
              </a:rPr>
              <a:t> мен </a:t>
            </a:r>
            <a:r>
              <a:rPr lang="ru-RU" sz="2000" dirty="0" err="1">
                <a:solidFill>
                  <a:schemeClr val="tx1"/>
                </a:solidFill>
                <a:latin typeface="Times New Roman" panose="02020603050405020304" pitchFamily="18" charset="0"/>
                <a:cs typeface="Times New Roman" panose="02020603050405020304" pitchFamily="18" charset="0"/>
              </a:rPr>
              <a:t>сауда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мекемелері</a:t>
            </a:r>
            <a:r>
              <a:rPr lang="ru-RU" sz="2000" dirty="0">
                <a:solidFill>
                  <a:schemeClr val="tx1"/>
                </a:solidFill>
                <a:latin typeface="Times New Roman" panose="02020603050405020304" pitchFamily="18" charset="0"/>
                <a:cs typeface="Times New Roman" panose="02020603050405020304" pitchFamily="18" charset="0"/>
              </a:rPr>
              <a:t>.</a:t>
            </a:r>
          </a:p>
          <a:p>
            <a:r>
              <a:rPr lang="ru-RU" sz="2000"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Қаржылық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кәсіпкерлік</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сату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сатып</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алу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объектісі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ақша</a:t>
            </a:r>
            <a:r>
              <a:rPr lang="ru-RU" sz="2000" dirty="0">
                <a:solidFill>
                  <a:schemeClr val="tx1"/>
                </a:solidFill>
                <a:latin typeface="Times New Roman" panose="02020603050405020304" pitchFamily="18" charset="0"/>
                <a:cs typeface="Times New Roman" panose="02020603050405020304" pitchFamily="18" charset="0"/>
              </a:rPr>
              <a:t>, валюта, </a:t>
            </a:r>
            <a:r>
              <a:rPr lang="ru-RU" sz="2000" dirty="0" err="1">
                <a:solidFill>
                  <a:schemeClr val="tx1"/>
                </a:solidFill>
                <a:latin typeface="Times New Roman" panose="02020603050405020304" pitchFamily="18" charset="0"/>
                <a:cs typeface="Times New Roman" panose="02020603050405020304" pitchFamily="18" charset="0"/>
              </a:rPr>
              <a:t>құнды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қағаздар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болып</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табылатын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коммерциялық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кәсіпкерліктің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түрі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Қаржылық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кәсіпкерлікке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коммерциялық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банктер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және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биржалары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жатады</a:t>
            </a:r>
            <a:r>
              <a:rPr lang="ru-RU" sz="2000" dirty="0">
                <a:solidFill>
                  <a:schemeClr val="tx1"/>
                </a:solidFill>
                <a:latin typeface="Times New Roman" panose="02020603050405020304" pitchFamily="18" charset="0"/>
                <a:cs typeface="Times New Roman" panose="02020603050405020304" pitchFamily="18" charset="0"/>
              </a:rPr>
              <a:t>.</a:t>
            </a:r>
          </a:p>
          <a:p>
            <a:r>
              <a:rPr lang="ru-RU" sz="2000"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Кеңес</a:t>
            </a:r>
            <a:r>
              <a:rPr lang="ru-RU" sz="2000" b="1" dirty="0">
                <a:solidFill>
                  <a:schemeClr val="tx1"/>
                </a:solidFill>
                <a:latin typeface="Times New Roman" panose="02020603050405020304" pitchFamily="18" charset="0"/>
                <a:cs typeface="Times New Roman" panose="02020603050405020304" pitchFamily="18" charset="0"/>
              </a:rPr>
              <a:t> беру </a:t>
            </a:r>
            <a:r>
              <a:rPr lang="ru-RU" sz="2000" b="1" dirty="0" err="1">
                <a:solidFill>
                  <a:schemeClr val="tx1"/>
                </a:solidFill>
                <a:latin typeface="Times New Roman" panose="02020603050405020304" pitchFamily="18" charset="0"/>
                <a:cs typeface="Times New Roman" panose="02020603050405020304" pitchFamily="18" charset="0"/>
              </a:rPr>
              <a:t>кәсіпкерлігі</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нарыққа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бағытталу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туралы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қаржылық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шаруашылық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талдауды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жасауға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басқару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мәселелері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жөнінде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көмектер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көрсетумен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айналысатын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a:t>
            </a:r>
            <a:r>
              <a:rPr lang="ru-RU" sz="2000" dirty="0">
                <a:solidFill>
                  <a:schemeClr val="tx1"/>
                </a:solidFill>
                <a:latin typeface="Times New Roman" panose="02020603050405020304" pitchFamily="18" charset="0"/>
                <a:cs typeface="Times New Roman" panose="02020603050405020304" pitchFamily="18" charset="0"/>
              </a:rPr>
              <a:t>.</a:t>
            </a:r>
          </a:p>
          <a:p>
            <a:r>
              <a:rPr lang="ru-RU" sz="2000"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Сақтандыру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кәсіпкерлігі</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белгілі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жағдайларды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сақтандырудан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сақтандыру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төлемін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алу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нәтижесінде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пайда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болатын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қаржылық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кәсіпкерліктің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түрі</a:t>
            </a:r>
            <a:r>
              <a:rPr lang="ru-RU" sz="2000" dirty="0">
                <a:solidFill>
                  <a:schemeClr val="tx1"/>
                </a:solidFill>
                <a:latin typeface="Times New Roman" panose="02020603050405020304" pitchFamily="18" charset="0"/>
                <a:cs typeface="Times New Roman" panose="02020603050405020304" pitchFamily="18" charset="0"/>
              </a:rPr>
              <a:t>.</a:t>
            </a:r>
          </a:p>
          <a:p>
            <a:r>
              <a:rPr lang="ru-RU" sz="2000"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Делдалдық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кәсіпкерлік</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бұл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белгілі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мәмілеге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мүдделі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тараптарды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біріктіретін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кәсіпкерлік</a:t>
            </a:r>
            <a:r>
              <a:rPr lang="ru-RU" sz="20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60713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4024" y="122830"/>
            <a:ext cx="5663821" cy="1569491"/>
          </a:xfrm>
        </p:spPr>
        <p:txBody>
          <a:bodyPr>
            <a:normAutofit/>
          </a:bodyPr>
          <a:lstStyle/>
          <a:p>
            <a:r>
              <a:rPr lang="ru-RU" sz="3200" b="1" i="1" dirty="0">
                <a:latin typeface="Times New Roman" panose="02020603050405020304" pitchFamily="18" charset="0"/>
                <a:cs typeface="Times New Roman" panose="02020603050405020304" pitchFamily="18" charset="0"/>
              </a:rPr>
              <a:t>Жеке </a:t>
            </a:r>
            <a:r>
              <a:rPr lang="ru-RU" sz="3200" b="1" i="1" dirty="0" err="1">
                <a:latin typeface="Times New Roman" panose="02020603050405020304" pitchFamily="18" charset="0"/>
                <a:cs typeface="Times New Roman" panose="02020603050405020304" pitchFamily="18" charset="0"/>
              </a:rPr>
              <a:t>кәсіпкерлік</a:t>
            </a:r>
            <a:r>
              <a:rPr lang="ru-RU" sz="3200" b="1" i="1"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бұл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бір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адамның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немесе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бір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жанұяның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кәсіпкерлікпен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айналысуы</a:t>
            </a:r>
            <a:r>
              <a:rPr lang="ru-RU" sz="3200" dirty="0">
                <a:latin typeface="Times New Roman" panose="02020603050405020304" pitchFamily="18" charset="0"/>
                <a:cs typeface="Times New Roman" panose="02020603050405020304" pitchFamily="18" charset="0"/>
              </a:rPr>
              <a:t>.</a:t>
            </a:r>
          </a:p>
        </p:txBody>
      </p:sp>
      <p:sp>
        <p:nvSpPr>
          <p:cNvPr id="3" name="Подзаголовок 2"/>
          <p:cNvSpPr>
            <a:spLocks noGrp="1"/>
          </p:cNvSpPr>
          <p:nvPr>
            <p:ph type="subTitle" idx="1"/>
          </p:nvPr>
        </p:nvSpPr>
        <p:spPr>
          <a:xfrm>
            <a:off x="6646460" y="122832"/>
            <a:ext cx="5322627" cy="1569490"/>
          </a:xfrm>
        </p:spPr>
        <p:txBody>
          <a:bodyPr>
            <a:normAutofit/>
          </a:bodyPr>
          <a:lstStyle/>
          <a:p>
            <a:r>
              <a:rPr lang="ru-RU" sz="2400" b="1" dirty="0" err="1">
                <a:latin typeface="Times New Roman" panose="02020603050405020304" pitchFamily="18" charset="0"/>
                <a:cs typeface="Times New Roman" panose="02020603050405020304" pitchFamily="18" charset="0"/>
              </a:rPr>
              <a:t>Серіктестік</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одан</a:t>
            </a:r>
            <a:r>
              <a:rPr lang="ru-RU" sz="2400" dirty="0">
                <a:latin typeface="Times New Roman" panose="02020603050405020304" pitchFamily="18" charset="0"/>
                <a:cs typeface="Times New Roman" panose="02020603050405020304" pitchFamily="18" charset="0"/>
              </a:rPr>
              <a:t> да </a:t>
            </a:r>
            <a:r>
              <a:rPr lang="ru-RU" sz="2400" dirty="0" err="1">
                <a:latin typeface="Times New Roman" panose="02020603050405020304" pitchFamily="18" charset="0"/>
                <a:cs typeface="Times New Roman" panose="02020603050405020304" pitchFamily="18" charset="0"/>
              </a:rPr>
              <a:t>көп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адамдардың</a:t>
            </a:r>
            <a:r>
              <a:rPr lang="ru-RU" sz="2400" dirty="0">
                <a:latin typeface="Times New Roman" panose="02020603050405020304" pitchFamily="18" charset="0"/>
                <a:cs typeface="Times New Roman" panose="02020603050405020304" pitchFamily="18" charset="0"/>
              </a:rPr>
              <a:t> капитал </a:t>
            </a:r>
            <a:r>
              <a:rPr lang="ru-RU" sz="2400" dirty="0" err="1">
                <a:latin typeface="Times New Roman" panose="02020603050405020304" pitchFamily="18" charset="0"/>
                <a:cs typeface="Times New Roman" panose="02020603050405020304" pitchFamily="18" charset="0"/>
              </a:rPr>
              <a:t>салымдары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үлестері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бағытталған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іс-әрекеті</a:t>
            </a:r>
            <a:r>
              <a:rPr lang="ru-RU" sz="24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561075" y="2060813"/>
            <a:ext cx="5921612" cy="4396094"/>
          </a:xfrm>
          <a:prstGeom prst="rect">
            <a:avLst/>
          </a:prstGeom>
        </p:spPr>
      </p:pic>
      <p:pic>
        <p:nvPicPr>
          <p:cNvPr id="5" name="Рисунок 4"/>
          <p:cNvPicPr>
            <a:picLocks noChangeAspect="1"/>
          </p:cNvPicPr>
          <p:nvPr/>
        </p:nvPicPr>
        <p:blipFill>
          <a:blip r:embed="rId3"/>
          <a:stretch>
            <a:fillRect/>
          </a:stretch>
        </p:blipFill>
        <p:spPr>
          <a:xfrm>
            <a:off x="6646460" y="2060813"/>
            <a:ext cx="5322627" cy="4396093"/>
          </a:xfrm>
          <a:prstGeom prst="rect">
            <a:avLst/>
          </a:prstGeom>
        </p:spPr>
      </p:pic>
    </p:spTree>
    <p:extLst>
      <p:ext uri="{BB962C8B-B14F-4D97-AF65-F5344CB8AC3E}">
        <p14:creationId xmlns:p14="http://schemas.microsoft.com/office/powerpoint/2010/main" val="1731230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28849" y="109181"/>
            <a:ext cx="4653886" cy="6578221"/>
          </a:xfrm>
        </p:spPr>
        <p:txBody>
          <a:bodyPr>
            <a:noAutofit/>
          </a:bodyPr>
          <a:lstStyle/>
          <a:p>
            <a:r>
              <a:rPr lang="ru-RU" sz="2400" b="1" dirty="0" err="1">
                <a:latin typeface="Times New Roman" panose="02020603050405020304" pitchFamily="18" charset="0"/>
                <a:cs typeface="Times New Roman" panose="02020603050405020304" pitchFamily="18" charset="0"/>
              </a:rPr>
              <a:t>Серіктестіктің</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түрлері</a:t>
            </a:r>
            <a:r>
              <a:rPr lang="ru-RU" sz="2400" b="1" dirty="0" smtClean="0">
                <a:latin typeface="Times New Roman" panose="02020603050405020304" pitchFamily="18" charset="0"/>
                <a:cs typeface="Times New Roman" panose="02020603050405020304" pitchFamily="18" charset="0"/>
              </a:rPr>
              <a:t>:</a:t>
            </a:r>
            <a:br>
              <a:rPr lang="ru-RU" sz="2400" b="1" dirty="0" smtClean="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
            </a:r>
            <a:br>
              <a:rPr lang="ru-RU" sz="2400" b="1"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1. </a:t>
            </a:r>
            <a:r>
              <a:rPr lang="ru-RU" sz="2400" b="1" dirty="0" err="1">
                <a:latin typeface="Times New Roman" panose="02020603050405020304" pitchFamily="18" charset="0"/>
                <a:cs typeface="Times New Roman" panose="02020603050405020304" pitchFamily="18" charset="0"/>
              </a:rPr>
              <a:t>Толық</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серіктестік</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Мүшелері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мүліктері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шеңберінде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жауапкершілікке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smtClean="0">
                <a:latin typeface="Times New Roman" panose="02020603050405020304" pitchFamily="18" charset="0"/>
                <a:cs typeface="Times New Roman" panose="02020603050405020304" pitchFamily="18" charset="0"/>
              </a:rPr>
              <a:t>.</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2. </a:t>
            </a:r>
            <a:r>
              <a:rPr lang="ru-RU" sz="2400" b="1" dirty="0" err="1">
                <a:latin typeface="Times New Roman" panose="02020603050405020304" pitchFamily="18" charset="0"/>
                <a:cs typeface="Times New Roman" panose="02020603050405020304" pitchFamily="18" charset="0"/>
              </a:rPr>
              <a:t>Коммандиттік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серіктестік</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Мүшелері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аралас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жауапкершілікке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яғни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біреуі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мүлікпен</a:t>
            </a:r>
            <a:r>
              <a:rPr lang="ru-RU" sz="2400" dirty="0">
                <a:latin typeface="Times New Roman" panose="02020603050405020304" pitchFamily="18" charset="0"/>
                <a:cs typeface="Times New Roman" panose="02020603050405020304" pitchFamily="18" charset="0"/>
              </a:rPr>
              <a:t>, ал </a:t>
            </a:r>
            <a:r>
              <a:rPr lang="ru-RU" sz="2400" dirty="0" err="1">
                <a:latin typeface="Times New Roman" panose="02020603050405020304" pitchFamily="18" charset="0"/>
                <a:cs typeface="Times New Roman" panose="02020603050405020304" pitchFamily="18" charset="0"/>
              </a:rPr>
              <a:t>екіншісі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салынған</a:t>
            </a:r>
            <a:r>
              <a:rPr lang="ru-RU" sz="2400" dirty="0">
                <a:latin typeface="Times New Roman" panose="02020603050405020304" pitchFamily="18" charset="0"/>
                <a:cs typeface="Times New Roman" panose="02020603050405020304" pitchFamily="18" charset="0"/>
              </a:rPr>
              <a:t> капиталы </a:t>
            </a:r>
            <a:r>
              <a:rPr lang="ru-RU" sz="2400" dirty="0" err="1">
                <a:latin typeface="Times New Roman" panose="02020603050405020304" pitchFamily="18" charset="0"/>
                <a:cs typeface="Times New Roman" panose="02020603050405020304" pitchFamily="18" charset="0"/>
              </a:rPr>
              <a:t>негізінде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жауап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береді</a:t>
            </a:r>
            <a:r>
              <a:rPr lang="ru-RU" sz="2400" dirty="0" smtClean="0">
                <a:latin typeface="Times New Roman" panose="02020603050405020304" pitchFamily="18" charset="0"/>
                <a:cs typeface="Times New Roman" panose="02020603050405020304" pitchFamily="18" charset="0"/>
              </a:rPr>
              <a:t>.</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3. </a:t>
            </a:r>
            <a:r>
              <a:rPr lang="ru-RU" sz="2400" b="1" dirty="0" err="1">
                <a:latin typeface="Times New Roman" panose="02020603050405020304" pitchFamily="18" charset="0"/>
                <a:cs typeface="Times New Roman" panose="02020603050405020304" pitchFamily="18" charset="0"/>
              </a:rPr>
              <a:t>Жауапкершілігі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шектеулі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серіктестік</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Мүшелері</a:t>
            </a:r>
            <a:r>
              <a:rPr lang="ru-RU" sz="2400" dirty="0">
                <a:latin typeface="Times New Roman" panose="02020603050405020304" pitchFamily="18" charset="0"/>
                <a:cs typeface="Times New Roman" panose="02020603050405020304" pitchFamily="18" charset="0"/>
              </a:rPr>
              <a:t> тек </a:t>
            </a:r>
            <a:r>
              <a:rPr lang="ru-RU" sz="2400" dirty="0" err="1">
                <a:latin typeface="Times New Roman" panose="02020603050405020304" pitchFamily="18" charset="0"/>
                <a:cs typeface="Times New Roman" panose="02020603050405020304" pitchFamily="18" charset="0"/>
              </a:rPr>
              <a:t>қана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салынған</a:t>
            </a:r>
            <a:r>
              <a:rPr lang="ru-RU" sz="2400" dirty="0">
                <a:latin typeface="Times New Roman" panose="02020603050405020304" pitchFamily="18" charset="0"/>
                <a:cs typeface="Times New Roman" panose="02020603050405020304" pitchFamily="18" charset="0"/>
              </a:rPr>
              <a:t> капиталы </a:t>
            </a:r>
            <a:r>
              <a:rPr lang="ru-RU" sz="2400" dirty="0" err="1">
                <a:latin typeface="Times New Roman" panose="02020603050405020304" pitchFamily="18" charset="0"/>
                <a:cs typeface="Times New Roman" panose="02020603050405020304" pitchFamily="18" charset="0"/>
              </a:rPr>
              <a:t>негізінде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тәуекелге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жауап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береді</a:t>
            </a:r>
            <a:r>
              <a:rPr lang="ru-RU" sz="24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331815" y="109181"/>
            <a:ext cx="5158199" cy="3242481"/>
          </a:xfrm>
          <a:prstGeom prst="rect">
            <a:avLst/>
          </a:prstGeom>
        </p:spPr>
      </p:pic>
      <p:pic>
        <p:nvPicPr>
          <p:cNvPr id="5" name="Рисунок 4"/>
          <p:cNvPicPr>
            <a:picLocks noChangeAspect="1"/>
          </p:cNvPicPr>
          <p:nvPr/>
        </p:nvPicPr>
        <p:blipFill>
          <a:blip r:embed="rId3"/>
          <a:stretch>
            <a:fillRect/>
          </a:stretch>
        </p:blipFill>
        <p:spPr>
          <a:xfrm>
            <a:off x="2210517" y="3501787"/>
            <a:ext cx="4772412" cy="3185615"/>
          </a:xfrm>
          <a:prstGeom prst="rect">
            <a:avLst/>
          </a:prstGeom>
        </p:spPr>
      </p:pic>
    </p:spTree>
    <p:extLst>
      <p:ext uri="{BB962C8B-B14F-4D97-AF65-F5344CB8AC3E}">
        <p14:creationId xmlns:p14="http://schemas.microsoft.com/office/powerpoint/2010/main" val="2749332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8549" y="0"/>
            <a:ext cx="10481481" cy="3698543"/>
          </a:xfrm>
        </p:spPr>
        <p:txBody>
          <a:bodyPr>
            <a:noAutofit/>
          </a:bodyPr>
          <a:lstStyle/>
          <a:p>
            <a:r>
              <a:rPr lang="ru-RU" sz="2700" b="1" dirty="0" err="1">
                <a:solidFill>
                  <a:schemeClr val="tx1"/>
                </a:solidFill>
                <a:latin typeface="Times New Roman" panose="02020603050405020304" pitchFamily="18" charset="0"/>
                <a:cs typeface="Times New Roman" panose="02020603050405020304" pitchFamily="18" charset="0"/>
              </a:rPr>
              <a:t>Акционерлік</a:t>
            </a:r>
            <a:r>
              <a:rPr lang="ru-RU" sz="2700" b="1" dirty="0">
                <a:solidFill>
                  <a:schemeClr val="tx1"/>
                </a:solidFill>
                <a:latin typeface="Times New Roman" panose="02020603050405020304" pitchFamily="18" charset="0"/>
                <a:cs typeface="Times New Roman" panose="02020603050405020304" pitchFamily="18" charset="0"/>
              </a:rPr>
              <a:t> </a:t>
            </a:r>
            <a:r>
              <a:rPr lang="ru-RU" sz="2700" b="1" dirty="0" err="1">
                <a:solidFill>
                  <a:schemeClr val="tx1"/>
                </a:solidFill>
                <a:latin typeface="Times New Roman" panose="02020603050405020304" pitchFamily="18" charset="0"/>
                <a:cs typeface="Times New Roman" panose="02020603050405020304" pitchFamily="18" charset="0"/>
              </a:rPr>
              <a:t>қоғам</a:t>
            </a:r>
            <a:r>
              <a:rPr lang="ru-RU" sz="2700" b="1" dirty="0">
                <a:solidFill>
                  <a:schemeClr val="tx1"/>
                </a:solidFill>
                <a:latin typeface="Times New Roman" panose="02020603050405020304" pitchFamily="18" charset="0"/>
                <a:cs typeface="Times New Roman" panose="02020603050405020304" pitchFamily="18" charset="0"/>
              </a:rPr>
              <a:t> </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бұл</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жарғылық</a:t>
            </a:r>
            <a:r>
              <a:rPr lang="ru-RU" sz="2700" dirty="0">
                <a:solidFill>
                  <a:schemeClr val="tx1"/>
                </a:solidFill>
                <a:latin typeface="Times New Roman" panose="02020603050405020304" pitchFamily="18" charset="0"/>
                <a:cs typeface="Times New Roman" panose="02020603050405020304" pitchFamily="18" charset="0"/>
              </a:rPr>
              <a:t> капиталы </a:t>
            </a:r>
            <a:r>
              <a:rPr lang="ru-RU" sz="2700" dirty="0" err="1">
                <a:solidFill>
                  <a:schemeClr val="tx1"/>
                </a:solidFill>
                <a:latin typeface="Times New Roman" panose="02020603050405020304" pitchFamily="18" charset="0"/>
                <a:cs typeface="Times New Roman" panose="02020603050405020304" pitchFamily="18" charset="0"/>
              </a:rPr>
              <a:t>белгілі</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бір</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үлестерге</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акцияларға</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бөлінген</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заңды</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тұлға</a:t>
            </a:r>
            <a:r>
              <a:rPr lang="ru-RU" sz="2700" dirty="0">
                <a:solidFill>
                  <a:schemeClr val="tx1"/>
                </a:solidFill>
                <a:latin typeface="Times New Roman" panose="02020603050405020304" pitchFamily="18" charset="0"/>
                <a:cs typeface="Times New Roman" panose="02020603050405020304" pitchFamily="18" charset="0"/>
              </a:rPr>
              <a:t> </a:t>
            </a:r>
            <a:r>
              <a:rPr lang="ru-RU" sz="2700" dirty="0" err="1">
                <a:solidFill>
                  <a:schemeClr val="tx1"/>
                </a:solidFill>
                <a:latin typeface="Times New Roman" panose="02020603050405020304" pitchFamily="18" charset="0"/>
                <a:cs typeface="Times New Roman" panose="02020603050405020304" pitchFamily="18" charset="0"/>
              </a:rPr>
              <a:t>құқығы</a:t>
            </a:r>
            <a:r>
              <a:rPr lang="ru-RU" sz="2700" dirty="0">
                <a:solidFill>
                  <a:schemeClr val="tx1"/>
                </a:solidFill>
                <a:latin typeface="Times New Roman" panose="02020603050405020304" pitchFamily="18" charset="0"/>
                <a:cs typeface="Times New Roman" panose="02020603050405020304" pitchFamily="18" charset="0"/>
              </a:rPr>
              <a:t> бар </a:t>
            </a:r>
            <a:r>
              <a:rPr lang="ru-RU" sz="2700" dirty="0" err="1">
                <a:solidFill>
                  <a:schemeClr val="tx1"/>
                </a:solidFill>
                <a:latin typeface="Times New Roman" panose="02020603050405020304" pitchFamily="18" charset="0"/>
                <a:cs typeface="Times New Roman" panose="02020603050405020304" pitchFamily="18" charset="0"/>
              </a:rPr>
              <a:t>кәсіпорын</a:t>
            </a:r>
            <a:r>
              <a:rPr lang="ru-RU" sz="2700" dirty="0">
                <a:solidFill>
                  <a:schemeClr val="tx1"/>
                </a:solidFill>
                <a:latin typeface="Times New Roman" panose="02020603050405020304" pitchFamily="18" charset="0"/>
                <a:cs typeface="Times New Roman" panose="02020603050405020304" pitchFamily="18" charset="0"/>
              </a:rPr>
              <a:t>. </a:t>
            </a:r>
            <a:r>
              <a:rPr lang="ru-RU" sz="2800" dirty="0" smtClean="0">
                <a:solidFill>
                  <a:schemeClr val="tx1"/>
                </a:solidFill>
                <a:latin typeface="Times New Roman" panose="02020603050405020304" pitchFamily="18" charset="0"/>
                <a:cs typeface="Times New Roman" panose="02020603050405020304" pitchFamily="18" charset="0"/>
              </a:rPr>
              <a:t/>
            </a:r>
            <a:br>
              <a:rPr lang="ru-RU" sz="2800" dirty="0" smtClean="0">
                <a:solidFill>
                  <a:schemeClr val="tx1"/>
                </a:solidFill>
                <a:latin typeface="Times New Roman" panose="02020603050405020304" pitchFamily="18" charset="0"/>
                <a:cs typeface="Times New Roman" panose="02020603050405020304" pitchFamily="18" charset="0"/>
              </a:rPr>
            </a:br>
            <a:r>
              <a:rPr lang="ru-RU" sz="2800" dirty="0" smtClean="0">
                <a:solidFill>
                  <a:schemeClr val="tx1"/>
                </a:solidFill>
                <a:latin typeface="Times New Roman" panose="02020603050405020304" pitchFamily="18" charset="0"/>
                <a:cs typeface="Times New Roman" panose="02020603050405020304" pitchFamily="18" charset="0"/>
              </a:rPr>
              <a:t/>
            </a:r>
            <a:br>
              <a:rPr lang="ru-RU" sz="2800" dirty="0" smtClean="0">
                <a:solidFill>
                  <a:schemeClr val="tx1"/>
                </a:solidFill>
                <a:latin typeface="Times New Roman" panose="02020603050405020304" pitchFamily="18" charset="0"/>
                <a:cs typeface="Times New Roman" panose="02020603050405020304" pitchFamily="18" charset="0"/>
              </a:rPr>
            </a:br>
            <a:r>
              <a:rPr lang="ru-RU" sz="2400" b="1" dirty="0" err="1" smtClean="0">
                <a:solidFill>
                  <a:schemeClr val="tx1"/>
                </a:solidFill>
                <a:latin typeface="Times New Roman" panose="02020603050405020304" pitchFamily="18" charset="0"/>
                <a:cs typeface="Times New Roman" panose="02020603050405020304" pitchFamily="18" charset="0"/>
              </a:rPr>
              <a:t>Ашық</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акционерлік</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қоғам</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өз</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акцияларын</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ашық</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сатуға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және</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басылымдарда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акциялардың</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құнын</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жариялауға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құқылы</a:t>
            </a:r>
            <a:r>
              <a:rPr lang="ru-RU" sz="2400" dirty="0" smtClean="0">
                <a:solidFill>
                  <a:schemeClr val="tx1"/>
                </a:solidFill>
                <a:latin typeface="Times New Roman" panose="02020603050405020304" pitchFamily="18" charset="0"/>
                <a:cs typeface="Times New Roman" panose="02020603050405020304" pitchFamily="18" charset="0"/>
              </a:rPr>
              <a:t>.</a:t>
            </a:r>
            <a:br>
              <a:rPr lang="ru-RU" sz="2400" dirty="0" smtClean="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 </a:t>
            </a:r>
            <a:br>
              <a:rPr lang="ru-RU" sz="2400" dirty="0" smtClean="0">
                <a:solidFill>
                  <a:schemeClr val="tx1"/>
                </a:solidFill>
                <a:latin typeface="Times New Roman" panose="02020603050405020304" pitchFamily="18" charset="0"/>
                <a:cs typeface="Times New Roman" panose="02020603050405020304" pitchFamily="18" charset="0"/>
              </a:rPr>
            </a:br>
            <a:r>
              <a:rPr lang="ru-RU" sz="2400" b="1" dirty="0" err="1" smtClean="0">
                <a:solidFill>
                  <a:schemeClr val="tx1"/>
                </a:solidFill>
                <a:latin typeface="Times New Roman" panose="02020603050405020304" pitchFamily="18" charset="0"/>
                <a:cs typeface="Times New Roman" panose="02020603050405020304" pitchFamily="18" charset="0"/>
              </a:rPr>
              <a:t>Жабық</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акционерлік</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қоғамда</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акциялары</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құрылтайшылары</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арасында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сатылатын</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акциялардың</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құны</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басылымдарда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жарияланбайтын</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акционерлік</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қоғамның</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түрі</a:t>
            </a:r>
            <a:r>
              <a:rPr lang="ru-RU" sz="2400" dirty="0">
                <a:solidFill>
                  <a:schemeClr val="tx1"/>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3029803" y="3794078"/>
            <a:ext cx="6373504" cy="3063921"/>
          </a:xfrm>
          <a:prstGeom prst="rect">
            <a:avLst/>
          </a:prstGeom>
        </p:spPr>
      </p:pic>
    </p:spTree>
    <p:extLst>
      <p:ext uri="{BB962C8B-B14F-4D97-AF65-F5344CB8AC3E}">
        <p14:creationId xmlns:p14="http://schemas.microsoft.com/office/powerpoint/2010/main" val="1329580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55845" y="341194"/>
            <a:ext cx="10454185" cy="6291618"/>
          </a:xfrm>
        </p:spPr>
        <p:txBody>
          <a:bodyPr>
            <a:noAutofit/>
          </a:bodyPr>
          <a:lstStyle/>
          <a:p>
            <a:r>
              <a:rPr lang="ru-RU" sz="2800" b="1" dirty="0" err="1">
                <a:latin typeface="Times New Roman" panose="02020603050405020304" pitchFamily="18" charset="0"/>
                <a:cs typeface="Times New Roman" panose="02020603050405020304" pitchFamily="18" charset="0"/>
              </a:rPr>
              <a:t>Ұйымдық-экономикалық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кәсіпкерлік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формалары</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1. Концерн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салалы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іс-әрекетпен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ерекшеленетін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өнеркәсіп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саласындағы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корпорацияның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тараған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формасы</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2. Ассоциация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дербес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кәсіпорындардың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ерікті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бірлестігі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Ассоциацияның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негізгі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мақсаты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ғылыми-техникалық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әлеуметтік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міндеттерді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бірігіп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шешу</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3. Консорциум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қаржы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операцияларын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істеу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үшін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біріккен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кәсіпкерлердің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бірлестігі</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4. Синдикат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саланың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кәсіпкерлерін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тауар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сатуға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біріктіру</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5. Картель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тауар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қызмет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көрсету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аудандарын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бөлу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мөлшері</a:t>
            </a:r>
            <a:r>
              <a:rPr lang="ru-RU" sz="2800" dirty="0">
                <a:latin typeface="Times New Roman" panose="02020603050405020304" pitchFamily="18" charset="0"/>
                <a:cs typeface="Times New Roman" panose="02020603050405020304" pitchFamily="18" charset="0"/>
              </a:rPr>
              <a:t>, патент </a:t>
            </a:r>
            <a:r>
              <a:rPr lang="ru-RU" sz="2800" dirty="0" err="1">
                <a:latin typeface="Times New Roman" panose="02020603050405020304" pitchFamily="18" charset="0"/>
                <a:cs typeface="Times New Roman" panose="02020603050405020304" pitchFamily="18" charset="0"/>
              </a:rPr>
              <a:t>айырбастау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жөнінде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келісім</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6. Трест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тауарды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бойынша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түрдегі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монополисттік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бірлестік</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09601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3081" y="0"/>
            <a:ext cx="11768919" cy="2251881"/>
          </a:xfrm>
        </p:spPr>
        <p:txBody>
          <a:bodyPr>
            <a:noAutofit/>
          </a:bodyPr>
          <a:lstStyle/>
          <a:p>
            <a:pPr algn="ctr"/>
            <a:r>
              <a:rPr lang="ru-RU" sz="3600" b="1" dirty="0" err="1">
                <a:latin typeface="Times New Roman" panose="02020603050405020304" pitchFamily="18" charset="0"/>
                <a:cs typeface="Times New Roman" panose="02020603050405020304" pitchFamily="18" charset="0"/>
              </a:rPr>
              <a:t>Негізгі</a:t>
            </a:r>
            <a:r>
              <a:rPr lang="ru-RU" sz="3600" b="1" dirty="0">
                <a:latin typeface="Times New Roman" panose="02020603050405020304" pitchFamily="18" charset="0"/>
                <a:cs typeface="Times New Roman" panose="02020603050405020304" pitchFamily="18" charset="0"/>
              </a:rPr>
              <a:t> капитал </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үдеріске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толық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қатысатын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бірақ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өзінің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құнын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дайын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өнімге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бірте-бірте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ауыстыратын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меншік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иесіне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ақшалай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формада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біртіндеп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қайтып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оралатын</a:t>
            </a:r>
            <a:r>
              <a:rPr lang="ru-RU" sz="3600" dirty="0">
                <a:latin typeface="Times New Roman" panose="02020603050405020304" pitchFamily="18" charset="0"/>
                <a:cs typeface="Times New Roman" panose="02020603050405020304" pitchFamily="18" charset="0"/>
              </a:rPr>
              <a:t> капитал. </a:t>
            </a:r>
          </a:p>
        </p:txBody>
      </p:sp>
      <p:pic>
        <p:nvPicPr>
          <p:cNvPr id="4" name="Рисунок 3"/>
          <p:cNvPicPr>
            <a:picLocks noChangeAspect="1"/>
          </p:cNvPicPr>
          <p:nvPr/>
        </p:nvPicPr>
        <p:blipFill>
          <a:blip r:embed="rId2"/>
          <a:stretch>
            <a:fillRect/>
          </a:stretch>
        </p:blipFill>
        <p:spPr>
          <a:xfrm>
            <a:off x="2827361" y="2748906"/>
            <a:ext cx="6960358" cy="4109094"/>
          </a:xfrm>
          <a:prstGeom prst="rect">
            <a:avLst/>
          </a:prstGeom>
        </p:spPr>
      </p:pic>
    </p:spTree>
    <p:extLst>
      <p:ext uri="{BB962C8B-B14F-4D97-AF65-F5344CB8AC3E}">
        <p14:creationId xmlns:p14="http://schemas.microsoft.com/office/powerpoint/2010/main" val="360646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27797" y="136479"/>
            <a:ext cx="11327642" cy="2169994"/>
          </a:xfrm>
        </p:spPr>
        <p:txBody>
          <a:bodyPr>
            <a:noAutofit/>
          </a:bodyPr>
          <a:lstStyle/>
          <a:p>
            <a:pPr algn="ctr"/>
            <a:r>
              <a:rPr lang="ru-RU" sz="3200" b="1" dirty="0" err="1">
                <a:latin typeface="Times New Roman" panose="02020603050405020304" pitchFamily="18" charset="0"/>
                <a:cs typeface="Times New Roman" panose="02020603050405020304" pitchFamily="18" charset="0"/>
              </a:rPr>
              <a:t>Айналмалы</a:t>
            </a:r>
            <a:r>
              <a:rPr lang="ru-RU" sz="3200" b="1" dirty="0">
                <a:latin typeface="Times New Roman" panose="02020603050405020304" pitchFamily="18" charset="0"/>
                <a:cs typeface="Times New Roman" panose="02020603050405020304" pitchFamily="18" charset="0"/>
              </a:rPr>
              <a:t> капитал </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бұл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өндіргіш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капиталдың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бір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бөлігі</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болып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табылатын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өзінің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құнын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дайын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өнімге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бірден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ауыстыратын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және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әрбір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ауыспалы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айналым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актісінің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соңында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ақшалай</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формада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тұтас</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қайтатын</a:t>
            </a:r>
            <a:r>
              <a:rPr lang="ru-RU" sz="3200" dirty="0">
                <a:latin typeface="Times New Roman" panose="02020603050405020304" pitchFamily="18" charset="0"/>
                <a:cs typeface="Times New Roman" panose="02020603050405020304" pitchFamily="18" charset="0"/>
              </a:rPr>
              <a:t> капитал. </a:t>
            </a:r>
          </a:p>
        </p:txBody>
      </p:sp>
      <p:pic>
        <p:nvPicPr>
          <p:cNvPr id="4" name="Рисунок 3"/>
          <p:cNvPicPr>
            <a:picLocks noChangeAspect="1"/>
          </p:cNvPicPr>
          <p:nvPr/>
        </p:nvPicPr>
        <p:blipFill>
          <a:blip r:embed="rId2"/>
          <a:stretch>
            <a:fillRect/>
          </a:stretch>
        </p:blipFill>
        <p:spPr>
          <a:xfrm>
            <a:off x="2511188" y="2429301"/>
            <a:ext cx="6632812" cy="4194698"/>
          </a:xfrm>
          <a:prstGeom prst="rect">
            <a:avLst/>
          </a:prstGeom>
        </p:spPr>
      </p:pic>
    </p:spTree>
    <p:extLst>
      <p:ext uri="{BB962C8B-B14F-4D97-AF65-F5344CB8AC3E}">
        <p14:creationId xmlns:p14="http://schemas.microsoft.com/office/powerpoint/2010/main" val="2180965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10185" y="259308"/>
            <a:ext cx="10194427" cy="1924334"/>
          </a:xfrm>
        </p:spPr>
        <p:txBody>
          <a:bodyPr>
            <a:normAutofit/>
          </a:bodyPr>
          <a:lstStyle/>
          <a:p>
            <a:pPr algn="ctr"/>
            <a:r>
              <a:rPr lang="ru-RU" sz="3400" dirty="0" err="1">
                <a:latin typeface="Times New Roman" panose="02020603050405020304" pitchFamily="18" charset="0"/>
                <a:cs typeface="Times New Roman" panose="02020603050405020304" pitchFamily="18" charset="0"/>
              </a:rPr>
              <a:t>Негізгі</a:t>
            </a:r>
            <a:r>
              <a:rPr lang="ru-RU" sz="3400" dirty="0">
                <a:latin typeface="Times New Roman" panose="02020603050405020304" pitchFamily="18" charset="0"/>
                <a:cs typeface="Times New Roman" panose="02020603050405020304" pitchFamily="18" charset="0"/>
              </a:rPr>
              <a:t> капитал </a:t>
            </a:r>
            <a:r>
              <a:rPr lang="ru-RU" sz="3400" dirty="0" err="1">
                <a:latin typeface="Times New Roman" panose="02020603050405020304" pitchFamily="18" charset="0"/>
                <a:cs typeface="Times New Roman" panose="02020603050405020304" pitchFamily="18" charset="0"/>
              </a:rPr>
              <a:t>айналмалы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капиталға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қарағанда</a:t>
            </a:r>
            <a:r>
              <a:rPr lang="ru-RU" sz="3400" dirty="0">
                <a:latin typeface="Times New Roman" panose="02020603050405020304" pitchFamily="18" charset="0"/>
                <a:cs typeface="Times New Roman" panose="02020603050405020304" pitchFamily="18" charset="0"/>
              </a:rPr>
              <a:t> </a:t>
            </a:r>
            <a:r>
              <a:rPr lang="ru-RU" sz="3400" b="1" i="1" dirty="0" err="1">
                <a:latin typeface="Times New Roman" panose="02020603050405020304" pitchFamily="18" charset="0"/>
                <a:cs typeface="Times New Roman" panose="02020603050405020304" pitchFamily="18" charset="0"/>
              </a:rPr>
              <a:t>материалдық</a:t>
            </a:r>
            <a:r>
              <a:rPr lang="ru-RU" sz="3400" b="1" i="1" dirty="0">
                <a:latin typeface="Times New Roman" panose="02020603050405020304" pitchFamily="18" charset="0"/>
                <a:cs typeface="Times New Roman" panose="02020603050405020304" pitchFamily="18" charset="0"/>
              </a:rPr>
              <a:t> (</a:t>
            </a:r>
            <a:r>
              <a:rPr lang="ru-RU" sz="3400" b="1" i="1" dirty="0" err="1">
                <a:latin typeface="Times New Roman" panose="02020603050405020304" pitchFamily="18" charset="0"/>
                <a:cs typeface="Times New Roman" panose="02020603050405020304" pitchFamily="18" charset="0"/>
              </a:rPr>
              <a:t>физикалық</a:t>
            </a:r>
            <a:r>
              <a:rPr lang="ru-RU" sz="3400" b="1" i="1"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және</a:t>
            </a:r>
            <a:r>
              <a:rPr lang="ru-RU" sz="3400" dirty="0">
                <a:latin typeface="Times New Roman" panose="02020603050405020304" pitchFamily="18" charset="0"/>
                <a:cs typeface="Times New Roman" panose="02020603050405020304" pitchFamily="18" charset="0"/>
              </a:rPr>
              <a:t> </a:t>
            </a:r>
            <a:r>
              <a:rPr lang="ru-RU" sz="3400" b="1" i="1" dirty="0" err="1">
                <a:latin typeface="Times New Roman" panose="02020603050405020304" pitchFamily="18" charset="0"/>
                <a:cs typeface="Times New Roman" panose="02020603050405020304" pitchFamily="18" charset="0"/>
              </a:rPr>
              <a:t>моральдік</a:t>
            </a:r>
            <a:r>
              <a:rPr lang="ru-RU" sz="3400" b="1" i="1" dirty="0">
                <a:latin typeface="Times New Roman" panose="02020603050405020304" pitchFamily="18" charset="0"/>
                <a:cs typeface="Times New Roman" panose="02020603050405020304" pitchFamily="18" charset="0"/>
              </a:rPr>
              <a:t> (</a:t>
            </a:r>
            <a:r>
              <a:rPr lang="ru-RU" sz="3400" b="1" i="1" dirty="0" err="1">
                <a:latin typeface="Times New Roman" panose="02020603050405020304" pitchFamily="18" charset="0"/>
                <a:cs typeface="Times New Roman" panose="02020603050405020304" pitchFamily="18" charset="0"/>
              </a:rPr>
              <a:t>сапалық</a:t>
            </a:r>
            <a:r>
              <a:rPr lang="ru-RU" sz="3400" b="1" i="1"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тозуға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ұшырайды</a:t>
            </a:r>
            <a:r>
              <a:rPr lang="ru-RU" sz="34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1842449" y="2636766"/>
            <a:ext cx="5104262" cy="3559317"/>
          </a:xfrm>
          <a:prstGeom prst="rect">
            <a:avLst/>
          </a:prstGeom>
        </p:spPr>
      </p:pic>
      <p:pic>
        <p:nvPicPr>
          <p:cNvPr id="5" name="Рисунок 4"/>
          <p:cNvPicPr>
            <a:picLocks noChangeAspect="1"/>
          </p:cNvPicPr>
          <p:nvPr/>
        </p:nvPicPr>
        <p:blipFill>
          <a:blip r:embed="rId3"/>
          <a:stretch>
            <a:fillRect/>
          </a:stretch>
        </p:blipFill>
        <p:spPr>
          <a:xfrm>
            <a:off x="7587619" y="2636765"/>
            <a:ext cx="4285933" cy="3559317"/>
          </a:xfrm>
          <a:prstGeom prst="rect">
            <a:avLst/>
          </a:prstGeom>
        </p:spPr>
      </p:pic>
    </p:spTree>
    <p:extLst>
      <p:ext uri="{BB962C8B-B14F-4D97-AF65-F5344CB8AC3E}">
        <p14:creationId xmlns:p14="http://schemas.microsoft.com/office/powerpoint/2010/main" val="236664114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102</TotalTime>
  <Words>670</Words>
  <Application>Microsoft Office PowerPoint</Application>
  <PresentationFormat>Произвольный</PresentationFormat>
  <Paragraphs>38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Легкий дым</vt:lpstr>
      <vt:lpstr>6-шы дәріс  </vt:lpstr>
      <vt:lpstr>Презентация PowerPoint</vt:lpstr>
      <vt:lpstr>Капитал – бұл негізгі өндіргіш күштерден тұратын өндіріс құрал-жабдықтары түріндегі физикалық капитал. Капитал – бұл белгілі бір уақыт бойы жинақталған өндірістік және өндірістік емес мақсаттағы қорлар. Капиталдың бағасын пайыз деп атайды. </vt:lpstr>
      <vt:lpstr>Кәсіпкерлік адам қызметінің ерекше саласы және ол еңбектің басқа түрлерінен оқшауланып тұрады. «КӘСІПКЕРЛІК» терминін алғашқы рет ағылшын экономисі Ричард Кантильон енгізді.</vt:lpstr>
      <vt:lpstr>Кәсіпкерлік дегеніміз – бұл азаматтар мен бірлестіктердің мүліктік жауапкершілік пен тәуекел ету негізінде іске асырылатын, жоғары табыс алуға бағытталған шығармашылық, дербес іс-әрекеттері.</vt:lpstr>
      <vt:lpstr>Кәсіпкерліктің негізгі белгілері: • шаруашылық субъектілерінің дербестігі және тәуелсіздігі; • экономикалық мүдделілігі; • шаруашылық тәуекел етуі және жауапкершілігі; • белсенді ізденуі; • жаңашылдығы.  Кәсіпкерліктің субъектілері: мемлекет, жеке тұлғалар, заңды тұлғалар, серіктестіктер, арендалық ұжымдар, акционерлік қоғамдар, шаруашылық ассоциациялары, әртүрлі бірлестіктер.  Кәсіпкерліктің объектілері: шаруашылық қызметтің кез келген түрлері, коммерциялық делдалдық, инновациялық, кеңес беру іс-әрекеттері, құнды қағаздармен операциялар.</vt:lpstr>
      <vt:lpstr>Кәсіпкерліктің негізгі атқаратын қызметтері:</vt:lpstr>
      <vt:lpstr>Кәсіпкерліктің экономикалық, әлеуметтік және құқықтық жағдайлары.</vt:lpstr>
      <vt:lpstr>Кәсіпкерліктің түрлері және ұйымдастыру формалары.</vt:lpstr>
      <vt:lpstr>Жеке кәсіпкерлік – бұл бір адамның немесе бір жанұяның кәсіпкерлікпен айналысуы.</vt:lpstr>
      <vt:lpstr>Серіктестіктің түрлері:  1. Толық серіктестік. Мүшелері өз мүліктері шеңберінде жауапкершілікке ие болады.  2. Коммандиттік серіктестік. Мүшелері аралас жауапкершілікке ие болады, яғни біреуі толық мүлікпен, ал екіншісі салынған капиталы негізінде жауап береді.  3. Жауапкершілігі шектеулі серіктестік. Мүшелері тек қана салынған капиталы негізінде тәуекелге барады және жауап береді.</vt:lpstr>
      <vt:lpstr>Акционерлік қоғам – бұл жарғылық капиталы белгілі бір үлестерге (акцияларға) бөлінген, заңды тұлға құқығы бар кәсіпорын.   Ашық акционерлік қоғам өз акцияларын ашық сатуға және басылымдарда акциялардың құнын жариялауға құқылы.   Жабық акционерлік қоғамда акциялары құрылтайшылары арасында сатылатын, акциялардың құны басылымдарда жарияланбайтын акционерлік қоғамның түрі.</vt:lpstr>
      <vt:lpstr>Ұйымдық-экономикалық кәсіпкерлік формалары: 1. Концерн – көп салалы іс-әрекетпен ерекшеленетін өнеркәсіп саласындағы корпорацияның кең тараған формасы. 2. Ассоциация – экономикалық дербес кәсіпорындардың ерікті бірлестігі. Ассоциацияның негізгі мақсаты ғылыми-техникалық, өндірістік, экономикалық және әлеуметтік міндеттерді бірігіп шешу. 3. Консорциум – ірі қаржы операцияларын істеу үшін біріккен кәсіпкерлердің бірлестігі. 4. Синдикат – бір саланың кәсіпкерлерін тауар сатуға біріктіру. 5. Картель – тауар, қызмет көрсету бағасы, нарық аудандарын бөлу, өндіріс мөлшері, патент айырбастау жөнінде келісім. 6. Трест – белгілі бір тауарды өндіру бойынша белгілі бір түрдегі монополисттік бірлестік.</vt:lpstr>
      <vt:lpstr>Негізгі капитал – бұл өндірістік үдеріске толық қатысатын, бірақ өзінің құнын дайын өнімге бірте-бірте ауыстыратын және меншік иесіне ақшалай формада біртіндеп қайтып оралатын капитал. </vt:lpstr>
      <vt:lpstr>Айналмалы капитал – бұл өндіргіш капиталдың бір бөлігі болып табылатын, өзінің құнын дайын өнімге бірден ауыстыратын және әрбір ауыспалы айналым актісінің соңында ақшалай формада тұтас қайтатын капитал. </vt:lpstr>
      <vt:lpstr>Негізгі капитал айналмалы капиталға қарағанда материалдық (физикалық) және моральдік (сапалық) тозуға ұшырайды.</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Асем Бухатова</dc:creator>
  <cp:lastModifiedBy>Асем Сагидолдина</cp:lastModifiedBy>
  <cp:revision>14</cp:revision>
  <dcterms:created xsi:type="dcterms:W3CDTF">2020-10-10T02:44:00Z</dcterms:created>
  <dcterms:modified xsi:type="dcterms:W3CDTF">2023-04-26T04:06:41Z</dcterms:modified>
</cp:coreProperties>
</file>